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6" r:id="rId2"/>
    <p:sldId id="261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1" r:id="rId12"/>
    <p:sldId id="263" r:id="rId13"/>
    <p:sldId id="273" r:id="rId14"/>
    <p:sldId id="274" r:id="rId15"/>
    <p:sldId id="275" r:id="rId16"/>
    <p:sldId id="276" r:id="rId17"/>
    <p:sldId id="281" r:id="rId18"/>
    <p:sldId id="283" r:id="rId19"/>
    <p:sldId id="277" r:id="rId20"/>
    <p:sldId id="278" r:id="rId21"/>
    <p:sldId id="279" r:id="rId22"/>
    <p:sldId id="280" r:id="rId23"/>
    <p:sldId id="285" r:id="rId24"/>
    <p:sldId id="260" r:id="rId25"/>
  </p:sldIdLst>
  <p:sldSz cx="12192000" cy="6858000"/>
  <p:notesSz cx="6858000" cy="9144000"/>
  <p:embeddedFontLst>
    <p:embeddedFont>
      <p:font typeface="나눔스퀘어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배달의민족 도현" panose="020B0600000101010101" pitchFamily="50" charset="-127"/>
      <p:regular r:id="rId29"/>
    </p:embeddedFont>
  </p:embeddedFontLst>
  <p:defaultTextStyle>
    <a:defPPr>
      <a:defRPr lang="ko-KR"/>
    </a:defPPr>
    <a:lvl1pPr marL="0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CC05"/>
    <a:srgbClr val="00C161"/>
    <a:srgbClr val="00B399"/>
    <a:srgbClr val="EFFBE1"/>
    <a:srgbClr val="7BCA1A"/>
    <a:srgbClr val="00B693"/>
    <a:srgbClr val="EE363C"/>
    <a:srgbClr val="94A2AA"/>
    <a:srgbClr val="F7F6F7"/>
    <a:srgbClr val="EE3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4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E13B1-5260-4706-BA2A-D17EAF85F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C1741-1FE2-4B1B-88DF-C648E6BAD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9F56F-24DF-4C48-AC4D-2FAC3196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BC902-D6D1-4D05-B13F-033A5821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0667B-1E9B-4847-AC03-E6DD0C4B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868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F4EE7-8409-4727-BF7E-1D7BD6A1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54F95D-B743-4A18-803B-88EC14EBF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C1A04-4C24-4C3F-A8B2-2906F3DB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D0E21-EF96-44EE-A944-FB5B3587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D780F-3D28-443F-9F3B-5E5ADEFA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3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EE8996-FE7F-4478-9A5B-44B1E92C5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9BE54E-AC60-4ABE-8F7D-FD41773E8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A99EE-7C11-4E00-809D-296C843D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7C1EE-1404-4511-B601-2F590CAF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D63E1-9BF4-4F8C-9C16-120F68E9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2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C5D72-C0E0-45C0-A175-2CCA2C88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248F1-ABB3-4073-9EAF-31D3F221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66B82-6F1B-4542-B061-4F9E5543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A0F0A-6E53-4EE8-9B20-D79E713B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42EC5-C537-40B7-AB82-5E1BE8B2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5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07137-BF66-4074-AEB6-A70B1C21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BB1E6E-1C51-4462-A5B6-EE0F758BB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B7438-E513-4499-BDB0-E4D82F95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1B43C-3C22-4D6C-8C43-605D81460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6C999-C129-4314-9BDD-F0ED721F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0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7EB0C-0866-4C90-90E9-6DC59340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EABD1-B3E3-42D2-920D-FB2DFD8AD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71EDBA-B161-4FEA-BAA6-A189DA01B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32687-58F5-4C45-9EDC-B1059D71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E6E1E-E09F-4A6B-B448-43F8E09B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E66B52-ED48-45B7-B9F8-02916967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29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22379-5995-4521-AF4D-A7BF937C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00B75-1208-412E-B639-0FEE526E4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18731F-A3D5-4B7B-961C-828D1059E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B7A02E-9EA3-4C7A-8A0B-D21A9F84D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95D322-1958-4B52-BAF1-B7C6307F4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CF7E84-4362-408B-B19E-955B2BFA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F03C21-2E81-45F1-8AE3-E0051C82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E06A90-2644-43FE-91DA-AD339457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13C86-C3C3-471E-BB0B-48047B26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A0CD6-14FA-417E-A227-25F9A87E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73975-84D8-499A-9632-43EE19FC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E4945C-4BE2-4B31-8749-68CB861A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B4762B-157D-4C62-BA4F-AE1C6F21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164756-3CF5-44C1-ABE9-82D1AC0D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E405D-59B8-4B22-B4AC-100B1E48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9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D64F7-DD50-4432-9B43-532386F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01075-32DD-4F75-84DC-CF615555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A748CC-544E-4F5E-9BE2-64434A4E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C94B6A-3B2C-4694-96EB-B2C39137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11C2EF-E075-4A79-9946-B9D30160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3E5AE-E519-4685-AA1E-9538FE77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3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E1C6D-F8F1-4DB6-B262-4AE01B98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E2AFF5-E9BD-4763-BE07-BC480C045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1344A0-23E5-4238-97B0-C6511B23C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3C97B-5440-4721-866B-13529559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5B836B-9ED2-45B9-BA5B-DA196444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6C2756-8E0C-49A4-98F5-A89371C2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0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018896-2BD5-4861-A1E4-8CF46762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6C144-B3C4-4281-BC80-16EC8A03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3421D-0D17-4F9D-8525-0E6DEAE20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CA81E-8296-4F10-9AE5-65933058DF29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26705-20B4-4939-9D28-EF430DF98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346D0A-CE1E-424E-B498-7D7C72938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19F70-4027-4E7F-B133-A8E0495CC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7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567567" y="503583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73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914400" y="828261"/>
            <a:ext cx="10363200" cy="5201478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3186C3-9D1D-4CD9-AE14-41BDE1DC0D6A}"/>
              </a:ext>
            </a:extLst>
          </p:cNvPr>
          <p:cNvSpPr/>
          <p:nvPr/>
        </p:nvSpPr>
        <p:spPr>
          <a:xfrm>
            <a:off x="8571879" y="4784035"/>
            <a:ext cx="1802296" cy="1802296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BF509-AAE3-47F7-9E06-B431C9131A76}"/>
              </a:ext>
            </a:extLst>
          </p:cNvPr>
          <p:cNvSpPr txBox="1"/>
          <p:nvPr/>
        </p:nvSpPr>
        <p:spPr>
          <a:xfrm>
            <a:off x="1945793" y="2206487"/>
            <a:ext cx="57278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5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아두이노</a:t>
            </a:r>
            <a:r>
              <a:rPr lang="en-US" altLang="ko-KR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6394F-031C-4686-84E8-2342F81E7CD5}"/>
              </a:ext>
            </a:extLst>
          </p:cNvPr>
          <p:cNvSpPr txBox="1"/>
          <p:nvPr/>
        </p:nvSpPr>
        <p:spPr>
          <a:xfrm>
            <a:off x="1945797" y="407667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Iot3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노서연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635A2-1E1E-4A7A-BAB0-6629ED357F14}"/>
              </a:ext>
            </a:extLst>
          </p:cNvPr>
          <p:cNvSpPr txBox="1"/>
          <p:nvPr/>
        </p:nvSpPr>
        <p:spPr>
          <a:xfrm>
            <a:off x="10015378" y="2111502"/>
            <a:ext cx="461665" cy="25797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pc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 &amp; Arduino </a:t>
            </a:r>
            <a:endParaRPr lang="ko-KR" altLang="en-US" spc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4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28905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 모니터 입력하기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8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9D0EFC-E0D6-4834-9A69-14ED994FC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5" y="1354015"/>
            <a:ext cx="11010750" cy="50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2EB658-FE0E-4095-808D-E2BE9888A0B0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0CF6B49-239F-4849-9E1F-A16D77F935EA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474A0-14B0-4A14-9168-245A52D436D3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4D9FB-4EA2-4311-ADD0-F2AB8858DF86}"/>
              </a:ext>
            </a:extLst>
          </p:cNvPr>
          <p:cNvSpPr txBox="1"/>
          <p:nvPr/>
        </p:nvSpPr>
        <p:spPr>
          <a:xfrm>
            <a:off x="1360102" y="123805"/>
            <a:ext cx="2555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실험영상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55840-14B8-4331-BAD0-441A633EA78A}"/>
              </a:ext>
            </a:extLst>
          </p:cNvPr>
          <p:cNvSpPr txBox="1"/>
          <p:nvPr/>
        </p:nvSpPr>
        <p:spPr>
          <a:xfrm>
            <a:off x="1374879" y="503135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</a:t>
            </a:r>
          </a:p>
        </p:txBody>
      </p:sp>
      <p:pic>
        <p:nvPicPr>
          <p:cNvPr id="12" name="KakaoTalk_20211220_125046750">
            <a:hlinkClick r:id="" action="ppaction://media"/>
            <a:extLst>
              <a:ext uri="{FF2B5EF4-FFF2-40B4-BE49-F238E27FC236}">
                <a16:creationId xmlns:a16="http://schemas.microsoft.com/office/drawing/2014/main" id="{2DF037A1-4A08-42E1-AD1A-23D73EBB25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348285" y="-980523"/>
            <a:ext cx="549543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7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2EB658-FE0E-4095-808D-E2BE9888A0B0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0CF6B49-239F-4849-9E1F-A16D77F935EA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474A0-14B0-4A14-9168-245A52D436D3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4D9FB-4EA2-4311-ADD0-F2AB8858DF86}"/>
              </a:ext>
            </a:extLst>
          </p:cNvPr>
          <p:cNvSpPr txBox="1"/>
          <p:nvPr/>
        </p:nvSpPr>
        <p:spPr>
          <a:xfrm>
            <a:off x="1360102" y="123805"/>
            <a:ext cx="36070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v2</a:t>
            </a:r>
            <a:endParaRPr lang="ko-KR" altLang="en-US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55840-14B8-4331-BAD0-441A633EA78A}"/>
              </a:ext>
            </a:extLst>
          </p:cNvPr>
          <p:cNvSpPr txBox="1"/>
          <p:nvPr/>
        </p:nvSpPr>
        <p:spPr>
          <a:xfrm>
            <a:off x="1374879" y="503135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3A0C24B-ADA9-4D95-B7BD-A3D125563D1A}"/>
              </a:ext>
            </a:extLst>
          </p:cNvPr>
          <p:cNvSpPr/>
          <p:nvPr/>
        </p:nvSpPr>
        <p:spPr>
          <a:xfrm>
            <a:off x="1017500" y="1960193"/>
            <a:ext cx="4028232" cy="4028232"/>
          </a:xfrm>
          <a:prstGeom prst="ellipse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35E40D-F4D6-44FF-ABD7-CBE81346A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r="13700"/>
          <a:stretch/>
        </p:blipFill>
        <p:spPr>
          <a:xfrm>
            <a:off x="898476" y="2121477"/>
            <a:ext cx="3705656" cy="3705656"/>
          </a:xfrm>
          <a:custGeom>
            <a:avLst/>
            <a:gdLst>
              <a:gd name="connsiteX0" fmla="*/ 1638300 w 3276600"/>
              <a:gd name="connsiteY0" fmla="*/ 0 h 3276600"/>
              <a:gd name="connsiteX1" fmla="*/ 3276600 w 3276600"/>
              <a:gd name="connsiteY1" fmla="*/ 1638300 h 3276600"/>
              <a:gd name="connsiteX2" fmla="*/ 1638300 w 3276600"/>
              <a:gd name="connsiteY2" fmla="*/ 3276600 h 3276600"/>
              <a:gd name="connsiteX3" fmla="*/ 0 w 3276600"/>
              <a:gd name="connsiteY3" fmla="*/ 1638300 h 3276600"/>
              <a:gd name="connsiteX4" fmla="*/ 1638300 w 32766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0" h="3276600">
                <a:moveTo>
                  <a:pt x="1638300" y="0"/>
                </a:moveTo>
                <a:cubicBezTo>
                  <a:pt x="2543108" y="0"/>
                  <a:pt x="3276600" y="733492"/>
                  <a:pt x="3276600" y="1638300"/>
                </a:cubicBezTo>
                <a:cubicBezTo>
                  <a:pt x="3276600" y="2543108"/>
                  <a:pt x="2543108" y="3276600"/>
                  <a:pt x="1638300" y="3276600"/>
                </a:cubicBezTo>
                <a:cubicBezTo>
                  <a:pt x="733492" y="3276600"/>
                  <a:pt x="0" y="2543108"/>
                  <a:pt x="0" y="1638300"/>
                </a:cubicBezTo>
                <a:cubicBezTo>
                  <a:pt x="0" y="733492"/>
                  <a:pt x="733492" y="0"/>
                  <a:pt x="1638300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5E37E-6FF3-4566-9D52-B7A5076A87CC}"/>
              </a:ext>
            </a:extLst>
          </p:cNvPr>
          <p:cNvSpPr txBox="1"/>
          <p:nvPr/>
        </p:nvSpPr>
        <p:spPr>
          <a:xfrm>
            <a:off x="5254401" y="2318341"/>
            <a:ext cx="6614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gradFill>
                  <a:gsLst>
                    <a:gs pos="0">
                      <a:srgbClr val="E80E6F"/>
                    </a:gs>
                    <a:gs pos="37000">
                      <a:srgbClr val="EE353D"/>
                    </a:gs>
                    <a:gs pos="100000">
                      <a:srgbClr val="F45C0F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</a:t>
            </a:r>
            <a:r>
              <a:rPr lang="ko-KR" altLang="en-US" sz="5400" dirty="0">
                <a:gradFill>
                  <a:gsLst>
                    <a:gs pos="0">
                      <a:srgbClr val="E80E6F"/>
                    </a:gs>
                    <a:gs pos="37000">
                      <a:srgbClr val="EE353D"/>
                    </a:gs>
                    <a:gs pos="100000">
                      <a:srgbClr val="F45C0F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카메라 </a:t>
            </a:r>
            <a:endParaRPr lang="en-US" altLang="ko-KR" sz="5400" dirty="0">
              <a:gradFill>
                <a:gsLst>
                  <a:gs pos="0">
                    <a:srgbClr val="E80E6F"/>
                  </a:gs>
                  <a:gs pos="37000">
                    <a:srgbClr val="EE353D"/>
                  </a:gs>
                  <a:gs pos="100000">
                    <a:srgbClr val="F45C0F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5400" dirty="0">
                <a:gradFill>
                  <a:gsLst>
                    <a:gs pos="0">
                      <a:srgbClr val="E80E6F"/>
                    </a:gs>
                    <a:gs pos="37000">
                      <a:srgbClr val="EE353D"/>
                    </a:gs>
                    <a:gs pos="100000">
                      <a:srgbClr val="F45C0F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 사용하기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0F231-83C1-40BF-99F0-B9035A116074}"/>
              </a:ext>
            </a:extLst>
          </p:cNvPr>
          <p:cNvSpPr txBox="1"/>
          <p:nvPr/>
        </p:nvSpPr>
        <p:spPr>
          <a:xfrm>
            <a:off x="5254400" y="4180528"/>
            <a:ext cx="661431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spcBef>
                <a:spcPts val="600"/>
              </a:spcBef>
            </a:pPr>
            <a:r>
              <a:rPr lang="ko-KR" altLang="en-US" sz="2400" dirty="0"/>
              <a:t>카메라는 카메라 모듈 </a:t>
            </a:r>
            <a:r>
              <a:rPr lang="en-US" altLang="ko-KR" sz="2400" dirty="0"/>
              <a:t>v2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2400" dirty="0"/>
              <a:t>사진 출처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https://www.raspberrypi.org/products/camera-module-v2/ </a:t>
            </a:r>
          </a:p>
        </p:txBody>
      </p:sp>
    </p:spTree>
    <p:extLst>
      <p:ext uri="{BB962C8B-B14F-4D97-AF65-F5344CB8AC3E}">
        <p14:creationId xmlns:p14="http://schemas.microsoft.com/office/powerpoint/2010/main" val="3984941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3217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연결하기에 앞서 주의 사항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AF1C46-5D25-4912-8871-FA4AF641E5BB}"/>
              </a:ext>
            </a:extLst>
          </p:cNvPr>
          <p:cNvSpPr/>
          <p:nvPr/>
        </p:nvSpPr>
        <p:spPr>
          <a:xfrm>
            <a:off x="1226447" y="968182"/>
            <a:ext cx="10782300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/>
          </a:p>
          <a:p>
            <a:r>
              <a:rPr lang="ko-KR" altLang="en-US" sz="1100" dirty="0"/>
              <a:t>라즈베리파이를 보면 카메라 모듈을 연결할 수 있는 단자가 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CSI(Camera Serial Interface) </a:t>
            </a:r>
            <a:r>
              <a:rPr lang="ko-KR" altLang="en-US" sz="1100" dirty="0"/>
              <a:t>포트라고 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비슷하게 </a:t>
            </a:r>
            <a:r>
              <a:rPr lang="en-US" altLang="ko-KR" sz="1100" dirty="0"/>
              <a:t>DSI(Display Serial Interface) </a:t>
            </a:r>
            <a:r>
              <a:rPr lang="ko-KR" altLang="en-US" sz="1100" dirty="0"/>
              <a:t>포트도 존재합니다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 포트는 라즈베리파이 디스플레이 연결할 때 쓰입니다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카메라 모듈을 사용하려면 라즈베리파이 </a:t>
            </a:r>
            <a:r>
              <a:rPr lang="en-US" altLang="ko-KR" sz="1100" dirty="0"/>
              <a:t>CSI </a:t>
            </a:r>
            <a:r>
              <a:rPr lang="ko-KR" altLang="en-US" sz="1100" dirty="0"/>
              <a:t>포트에 카메라 모듈을 연결해 보겠습니다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b="1" dirty="0">
                <a:solidFill>
                  <a:srgbClr val="FF0000"/>
                </a:solidFill>
              </a:rPr>
              <a:t>* </a:t>
            </a:r>
            <a:r>
              <a:rPr lang="ko-KR" altLang="en-US" sz="1100" b="1" dirty="0">
                <a:solidFill>
                  <a:srgbClr val="FF0000"/>
                </a:solidFill>
              </a:rPr>
              <a:t>연결하기에 앞서 주의사항</a:t>
            </a:r>
          </a:p>
          <a:p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카메라 모듈 선의 양쪽 끝이 생각보다 날카롭습니다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</a:t>
            </a:r>
            <a:r>
              <a:rPr lang="ko-KR" altLang="en-US" sz="1100" dirty="0"/>
              <a:t>잘못하면 베일 것 같은 느낌</a:t>
            </a:r>
            <a:r>
              <a:rPr lang="en-US" altLang="ko-KR" sz="1100" dirty="0"/>
              <a:t>? </a:t>
            </a:r>
            <a:r>
              <a:rPr lang="ko-KR" altLang="en-US" sz="1100" dirty="0"/>
              <a:t>조심해서 연결하면 좋겠습니다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b="1" dirty="0">
                <a:solidFill>
                  <a:srgbClr val="FF0000"/>
                </a:solidFill>
              </a:rPr>
              <a:t>카메라 모듈을 연결할 때에는 </a:t>
            </a:r>
            <a:r>
              <a:rPr lang="ko-KR" altLang="en-US" sz="1100" b="1" dirty="0" err="1">
                <a:solidFill>
                  <a:srgbClr val="FF0000"/>
                </a:solidFill>
              </a:rPr>
              <a:t>라즈베리파이의</a:t>
            </a:r>
            <a:r>
              <a:rPr lang="ko-KR" altLang="en-US" sz="1100" b="1" dirty="0">
                <a:solidFill>
                  <a:srgbClr val="FF0000"/>
                </a:solidFill>
              </a:rPr>
              <a:t> 전원 연결을 끊고 연결해 주세요</a:t>
            </a:r>
            <a:r>
              <a:rPr lang="en-US" altLang="ko-KR" sz="11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100" dirty="0"/>
              <a:t>​</a:t>
            </a:r>
          </a:p>
          <a:p>
            <a:r>
              <a:rPr lang="ko-KR" altLang="en-US" sz="1100" dirty="0"/>
              <a:t>이곳에 카메라 모듈을 연결해 주면 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연결부위를 자세히 보면 </a:t>
            </a:r>
            <a:r>
              <a:rPr lang="ko-KR" altLang="en-US" sz="1100" b="1" dirty="0"/>
              <a:t>흰색과 검은색</a:t>
            </a:r>
            <a:r>
              <a:rPr lang="ko-KR" altLang="en-US" sz="1100" dirty="0"/>
              <a:t>으로 나누어져 있는데</a:t>
            </a:r>
          </a:p>
          <a:p>
            <a:endParaRPr lang="ko-KR" altLang="en-US" sz="1100" dirty="0"/>
          </a:p>
          <a:p>
            <a:r>
              <a:rPr lang="ko-KR" altLang="en-US" sz="1100" dirty="0"/>
              <a:t>표시한 검은색 부분을 살짝 들어올리면 올라갑니다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​</a:t>
            </a:r>
            <a:r>
              <a:rPr lang="ko-KR" altLang="en-US" sz="1100" dirty="0"/>
              <a:t>왼쪽 오른쪽 각각 살짝 들어 올려주면 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카메라 모듈의 끝을 보면 </a:t>
            </a:r>
            <a:r>
              <a:rPr lang="ko-KR" altLang="en-US" sz="1100" dirty="0" err="1"/>
              <a:t>흰부분과</a:t>
            </a:r>
            <a:r>
              <a:rPr lang="ko-KR" altLang="en-US" sz="1100" dirty="0"/>
              <a:t> 파란색 부분이 있는데</a:t>
            </a:r>
          </a:p>
          <a:p>
            <a:endParaRPr lang="ko-KR" altLang="en-US" sz="1100" dirty="0"/>
          </a:p>
          <a:p>
            <a:r>
              <a:rPr lang="ko-KR" altLang="en-US" sz="1100" b="1" dirty="0" err="1"/>
              <a:t>흰부분을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HDMI </a:t>
            </a:r>
            <a:r>
              <a:rPr lang="ko-KR" altLang="en-US" sz="1100" b="1" dirty="0"/>
              <a:t>단자 방향으로 하여 </a:t>
            </a:r>
            <a:r>
              <a:rPr lang="ko-KR" altLang="en-US" sz="1100" b="1" dirty="0" err="1"/>
              <a:t>라즈베리파이에</a:t>
            </a:r>
            <a:r>
              <a:rPr lang="ko-KR" altLang="en-US" sz="1100" b="1" dirty="0"/>
              <a:t> 연결해 줍니다</a:t>
            </a:r>
            <a:r>
              <a:rPr lang="en-US" altLang="ko-KR" sz="1100" b="1" dirty="0"/>
              <a:t>.</a:t>
            </a:r>
          </a:p>
          <a:p>
            <a:r>
              <a:rPr lang="en-US" altLang="ko-KR" sz="1100" dirty="0"/>
              <a:t>​</a:t>
            </a:r>
          </a:p>
          <a:p>
            <a:r>
              <a:rPr lang="ko-KR" altLang="en-US" sz="1100" dirty="0"/>
              <a:t>넣으면 들어가는 느낌이 듭니다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연결 단자의 </a:t>
            </a:r>
            <a:r>
              <a:rPr lang="ko-KR" altLang="en-US" sz="1100" b="1" dirty="0"/>
              <a:t>검은색 부분을 닫아서 카메라 모듈을 고정</a:t>
            </a:r>
            <a:r>
              <a:rPr lang="ko-KR" altLang="en-US" sz="1100" dirty="0"/>
              <a:t>시켜 줍니다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b="1" dirty="0">
                <a:solidFill>
                  <a:srgbClr val="FF0000"/>
                </a:solidFill>
              </a:rPr>
              <a:t>카메라 모듈을 살짝 당겨서 연결이 잘되어 있는지 확인</a:t>
            </a:r>
            <a:r>
              <a:rPr lang="ko-KR" altLang="en-US" sz="1100" dirty="0"/>
              <a:t>해 주세요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829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2961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에서 카메라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882375-7FE9-442F-90FB-E2040B69B087}"/>
              </a:ext>
            </a:extLst>
          </p:cNvPr>
          <p:cNvSpPr/>
          <p:nvPr/>
        </p:nvSpPr>
        <p:spPr>
          <a:xfrm>
            <a:off x="1374877" y="1354017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카메라 모듈 연결이 끝났으면</a:t>
            </a:r>
            <a:r>
              <a:rPr lang="en-US" altLang="ko-KR" sz="1200" dirty="0"/>
              <a:t>, </a:t>
            </a:r>
            <a:r>
              <a:rPr lang="ko-KR" altLang="en-US" sz="1200" dirty="0"/>
              <a:t>라즈베리파이를 켜서 카메라 설정을 해줘야 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라즈베리파이 터미널에서   </a:t>
            </a:r>
            <a:r>
              <a:rPr lang="en-US" altLang="ko-KR" sz="1200" b="1" dirty="0"/>
              <a:t>~ $ sudo raspi-config</a:t>
            </a:r>
            <a:r>
              <a:rPr lang="en-US" altLang="ko-KR" sz="1200" dirty="0"/>
              <a:t>   </a:t>
            </a:r>
            <a:r>
              <a:rPr lang="ko-KR" altLang="en-US" sz="1200" dirty="0"/>
              <a:t>명령을 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939EFC-E57F-43E0-8342-4450A3D11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7304" y="2493624"/>
            <a:ext cx="6629400" cy="2571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866895-723F-4596-A463-6AA428166FD9}"/>
              </a:ext>
            </a:extLst>
          </p:cNvPr>
          <p:cNvSpPr/>
          <p:nvPr/>
        </p:nvSpPr>
        <p:spPr>
          <a:xfrm>
            <a:off x="1374877" y="3244075"/>
            <a:ext cx="642015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​</a:t>
            </a:r>
            <a:r>
              <a:rPr lang="en-US" altLang="ko-KR" sz="1200" dirty="0"/>
              <a:t>interfacing Options </a:t>
            </a:r>
            <a:r>
              <a:rPr lang="ko-KR" altLang="en-US" sz="1200" dirty="0"/>
              <a:t>항목을 선택합니다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Camera </a:t>
            </a:r>
            <a:r>
              <a:rPr lang="ko-KR" altLang="en-US" sz="1200" dirty="0"/>
              <a:t>항목을 선택합니다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​&lt;</a:t>
            </a:r>
            <a:r>
              <a:rPr lang="ko-KR" altLang="en-US" sz="1200" dirty="0"/>
              <a:t>예</a:t>
            </a:r>
            <a:r>
              <a:rPr lang="en-US" altLang="ko-KR" sz="1200" dirty="0"/>
              <a:t>&gt;</a:t>
            </a:r>
            <a:r>
              <a:rPr lang="ko-KR" altLang="en-US" sz="1200" dirty="0"/>
              <a:t>를 선택해 줍니다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확인을 선택하면 </a:t>
            </a:r>
            <a:r>
              <a:rPr lang="en-US" altLang="ko-KR" sz="1200" dirty="0"/>
              <a:t>raspi-config </a:t>
            </a:r>
            <a:r>
              <a:rPr lang="ko-KR" altLang="en-US" sz="1200" dirty="0"/>
              <a:t>초기 화면으로 돌아갑니다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Finish</a:t>
            </a:r>
            <a:r>
              <a:rPr lang="ko-KR" altLang="en-US" sz="1200" dirty="0"/>
              <a:t>를 선택해줍니다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​</a:t>
            </a:r>
          </a:p>
          <a:p>
            <a:r>
              <a:rPr lang="en-US" altLang="ko-KR" sz="1200" dirty="0"/>
              <a:t>Finish</a:t>
            </a:r>
            <a:r>
              <a:rPr lang="ko-KR" altLang="en-US" sz="1200" dirty="0"/>
              <a:t>를 선택하면  재시작 화면이 출력됩니다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라즈베리파이 카메라모듈 설정을 저장하기 위해 재시작합니다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이후 라즈베리파이가 다시 시작되면서 카메라 설정이 완료됩니다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재시작 화면이 나오지 않으면 터미널에서 </a:t>
            </a:r>
            <a:r>
              <a:rPr lang="en-US" altLang="ko-KR" sz="1200" dirty="0"/>
              <a:t>sudo reboot </a:t>
            </a:r>
            <a:r>
              <a:rPr lang="ko-KR" altLang="en-US" sz="1200" dirty="0"/>
              <a:t>을 입력해 직접 재시작해 주십시오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9404241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2961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에서 카메라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D6FF1E-262F-460D-AEEB-BC8512D28EBD}"/>
              </a:ext>
            </a:extLst>
          </p:cNvPr>
          <p:cNvSpPr/>
          <p:nvPr/>
        </p:nvSpPr>
        <p:spPr>
          <a:xfrm>
            <a:off x="1374877" y="1113183"/>
            <a:ext cx="5105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카메라 설정이 완료되었으니 카메라 모듈을 사용해 봅시다.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터미널 창을 열고 </a:t>
            </a:r>
            <a:r>
              <a:rPr lang="ko-KR" altLang="en-US" sz="1200" b="1" dirty="0"/>
              <a:t>~$ raspistill -o test.jpg </a:t>
            </a:r>
            <a:r>
              <a:rPr lang="ko-KR" altLang="en-US" sz="1200" dirty="0"/>
              <a:t>명령을 입력</a:t>
            </a:r>
          </a:p>
          <a:p>
            <a:endParaRPr lang="ko-KR" altLang="en-US" sz="1200" dirty="0"/>
          </a:p>
          <a:p>
            <a:r>
              <a:rPr lang="ko-KR" altLang="en-US" sz="1200" dirty="0"/>
              <a:t>라즈베리파이 화면에 잠시동안 카메라 모듈로 찍은 영상이 출력되다가, 마지막 장면을 test.jpg 파일로 현재 디렉토리에 저장합니다.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파일이름을 변경하지 않고, 같은 명령어를 다시 입력하면 이전 파일을 덮어쓰기 합니다.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이번엔 사진을 몇초의 간격을 두고 찍어보겠습니다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~$ raspistill -o test.jpg -t 10000</a:t>
            </a:r>
            <a:r>
              <a:rPr lang="en-US" altLang="ko-KR" sz="1200" dirty="0"/>
              <a:t>  </a:t>
            </a:r>
            <a:r>
              <a:rPr lang="ko-KR" altLang="en-US" sz="1200" dirty="0"/>
              <a:t>명령을 입력</a:t>
            </a:r>
          </a:p>
          <a:p>
            <a:endParaRPr lang="ko-KR" altLang="en-US" sz="1200" dirty="0"/>
          </a:p>
          <a:p>
            <a:r>
              <a:rPr lang="en-US" altLang="ko-KR" sz="1200" dirty="0"/>
              <a:t>-t </a:t>
            </a:r>
            <a:r>
              <a:rPr lang="ko-KR" altLang="en-US" sz="1200" dirty="0"/>
              <a:t>명령어는 </a:t>
            </a:r>
            <a:r>
              <a:rPr lang="en-US" altLang="ko-KR" sz="1200" dirty="0"/>
              <a:t>10</a:t>
            </a:r>
            <a:r>
              <a:rPr lang="ko-KR" altLang="en-US" sz="1200" dirty="0"/>
              <a:t>초 후에 사진을 찍는다는 명령입니다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-t</a:t>
            </a:r>
            <a:r>
              <a:rPr lang="ko-KR" altLang="en-US" sz="1200" dirty="0"/>
              <a:t>의 단위는 밀리초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찍긴 찍었는데</a:t>
            </a:r>
            <a:r>
              <a:rPr lang="en-US" altLang="ko-KR" sz="1200" dirty="0"/>
              <a:t>... </a:t>
            </a:r>
            <a:r>
              <a:rPr lang="ko-KR" altLang="en-US" sz="1200" dirty="0"/>
              <a:t>사진이 뒤집어져 있습니다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~$ raspistill -vf -o test2.jpg</a:t>
            </a:r>
            <a:r>
              <a:rPr lang="en-US" altLang="ko-KR" sz="1200" dirty="0"/>
              <a:t>  </a:t>
            </a:r>
            <a:r>
              <a:rPr lang="ko-KR" altLang="en-US" sz="1200" dirty="0"/>
              <a:t>명령으로 다시 찍어줍니다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사진이 똑바로 나옵니다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-vf</a:t>
            </a:r>
            <a:r>
              <a:rPr lang="ko-KR" altLang="en-US" sz="1200" b="1" dirty="0">
                <a:solidFill>
                  <a:srgbClr val="FF0000"/>
                </a:solidFill>
              </a:rPr>
              <a:t>는 상하반전</a:t>
            </a:r>
            <a:r>
              <a:rPr lang="en-US" altLang="ko-KR" sz="1200" b="1" dirty="0">
                <a:solidFill>
                  <a:srgbClr val="FF0000"/>
                </a:solidFill>
              </a:rPr>
              <a:t>, -hf</a:t>
            </a:r>
            <a:r>
              <a:rPr lang="ko-KR" altLang="en-US" sz="1200" b="1" dirty="0">
                <a:solidFill>
                  <a:srgbClr val="FF0000"/>
                </a:solidFill>
              </a:rPr>
              <a:t>는 좌우반전 명령어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그밖의 명령어에 대해 알고 싶다면 터미널에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~$ raspistill</a:t>
            </a:r>
            <a:r>
              <a:rPr lang="en-US" altLang="ko-KR" sz="1200" dirty="0"/>
              <a:t>  </a:t>
            </a:r>
            <a:r>
              <a:rPr lang="ko-KR" altLang="en-US" sz="1200" dirty="0"/>
              <a:t>명령을 입력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057E70-B835-4260-91C1-F55BD59C6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38" b="1036"/>
          <a:stretch/>
        </p:blipFill>
        <p:spPr>
          <a:xfrm>
            <a:off x="5886450" y="2943497"/>
            <a:ext cx="2983383" cy="34040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29A468-4BBA-4BB3-BFE0-613E5C7A9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1" t="-114" r="171" b="6487"/>
          <a:stretch/>
        </p:blipFill>
        <p:spPr>
          <a:xfrm>
            <a:off x="9037167" y="2972072"/>
            <a:ext cx="2983383" cy="33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3986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 동영상촬영 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2B7632-88B3-4146-B2DA-1548ADFC8A5B}"/>
              </a:ext>
            </a:extLst>
          </p:cNvPr>
          <p:cNvSpPr/>
          <p:nvPr/>
        </p:nvSpPr>
        <p:spPr>
          <a:xfrm>
            <a:off x="441519" y="1357542"/>
            <a:ext cx="6139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이번에는 동영상을 찍어보겠습니다</a:t>
            </a:r>
            <a:r>
              <a:rPr lang="en-US" altLang="ko-KR" sz="1400" dirty="0"/>
              <a:t>.   </a:t>
            </a:r>
            <a:r>
              <a:rPr lang="en-US" altLang="ko-KR" sz="1400" b="1" dirty="0"/>
              <a:t>~$ raspivid -o vid.h264 </a:t>
            </a:r>
            <a:r>
              <a:rPr lang="ko-KR" altLang="en-US" sz="1400" dirty="0"/>
              <a:t>명령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A6D26-8A63-4FFE-AFAF-6FD9ACF1BCFF}"/>
              </a:ext>
            </a:extLst>
          </p:cNvPr>
          <p:cNvSpPr/>
          <p:nvPr/>
        </p:nvSpPr>
        <p:spPr>
          <a:xfrm>
            <a:off x="441519" y="2328373"/>
            <a:ext cx="57385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아까 사진찍는 명령어와 비슷합니다.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raspistill에서 raspivid가 된 것이죠.</a:t>
            </a:r>
          </a:p>
          <a:p>
            <a:endParaRPr lang="ko-KR" altLang="en-US" sz="1200" dirty="0"/>
          </a:p>
          <a:p>
            <a:r>
              <a:rPr lang="ko-KR" altLang="en-US" sz="1200" dirty="0"/>
              <a:t>기본 영상은 5초 정도 촬영합니다.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마찬가지로 사용가능한 명령어를 확인하기 위해</a:t>
            </a:r>
          </a:p>
          <a:p>
            <a:endParaRPr lang="ko-KR" altLang="en-US" sz="1200" dirty="0"/>
          </a:p>
          <a:p>
            <a:r>
              <a:rPr lang="ko-KR" altLang="en-US" sz="1200" b="1" dirty="0"/>
              <a:t>~$ raspivid  </a:t>
            </a:r>
            <a:r>
              <a:rPr lang="ko-KR" altLang="en-US" sz="1200" dirty="0"/>
              <a:t>명령을 입력</a:t>
            </a:r>
          </a:p>
          <a:p>
            <a:endParaRPr lang="ko-KR" altLang="en-US" sz="1200" dirty="0"/>
          </a:p>
          <a:p>
            <a:r>
              <a:rPr lang="ko-KR" altLang="en-US" sz="1200" dirty="0"/>
              <a:t>* 포맷변경</a:t>
            </a:r>
          </a:p>
          <a:p>
            <a:endParaRPr lang="ko-KR" altLang="en-US" sz="1200" dirty="0"/>
          </a:p>
          <a:p>
            <a:r>
              <a:rPr lang="ko-KR" altLang="en-US" sz="1200" dirty="0"/>
              <a:t>카메라 모듈로 영상을 촬영하면 동영상이 .h264 파일로 저장됩니다.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 파일은 우리가 보통 사용하는 동영상 플레이어(곰플레이어 등)에서 재생이 되지 않으므로, MP4 파일로 바꿔주어야 합니다.</a:t>
            </a:r>
          </a:p>
          <a:p>
            <a:endParaRPr lang="ko-KR" altLang="en-US" sz="1200" dirty="0"/>
          </a:p>
          <a:p>
            <a:r>
              <a:rPr lang="ko-KR" altLang="en-US" sz="1200" b="1" dirty="0"/>
              <a:t>~$ sudo apt-get install -y gpac </a:t>
            </a:r>
            <a:r>
              <a:rPr lang="ko-KR" altLang="en-US" sz="1200" dirty="0"/>
              <a:t>명령어를 입력</a:t>
            </a:r>
          </a:p>
          <a:p>
            <a:endParaRPr lang="ko-KR" altLang="en-US" sz="1200" dirty="0"/>
          </a:p>
          <a:p>
            <a:r>
              <a:rPr lang="ko-KR" altLang="en-US" sz="1200" b="1" dirty="0"/>
              <a:t>-y 옵션은 설치 중 [</a:t>
            </a:r>
            <a:r>
              <a:rPr lang="ko-KR" altLang="en-US" sz="1200" b="1" dirty="0">
                <a:solidFill>
                  <a:srgbClr val="FF0000"/>
                </a:solidFill>
              </a:rPr>
              <a:t>yes</a:t>
            </a:r>
            <a:r>
              <a:rPr lang="ko-KR" altLang="en-US" sz="1200" b="1" dirty="0"/>
              <a:t>/no] 질문에 대해 모두 </a:t>
            </a:r>
            <a:r>
              <a:rPr lang="ko-KR" altLang="en-US" sz="1200" b="1" dirty="0">
                <a:solidFill>
                  <a:srgbClr val="FF0000"/>
                </a:solidFill>
              </a:rPr>
              <a:t>Y</a:t>
            </a:r>
            <a:r>
              <a:rPr lang="ko-KR" altLang="en-US" sz="1200" b="1" dirty="0"/>
              <a:t>로 답하게 하는 옵션입니다.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FA8253-C3AA-4005-8FBC-4D10B5E23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" r="49880" b="-35673"/>
          <a:stretch/>
        </p:blipFill>
        <p:spPr>
          <a:xfrm>
            <a:off x="516506" y="1908382"/>
            <a:ext cx="5142265" cy="4199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EBB077-8F17-4F8A-8FC1-AD4B8AEA9C9B}"/>
              </a:ext>
            </a:extLst>
          </p:cNvPr>
          <p:cNvSpPr/>
          <p:nvPr/>
        </p:nvSpPr>
        <p:spPr>
          <a:xfrm>
            <a:off x="5899995" y="2406292"/>
            <a:ext cx="59311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설치가 완료되면 </a:t>
            </a:r>
            <a:r>
              <a:rPr lang="en-US" altLang="ko-KR" sz="1200" dirty="0"/>
              <a:t>.h264 </a:t>
            </a:r>
            <a:r>
              <a:rPr lang="ko-KR" altLang="en-US" sz="1200" dirty="0"/>
              <a:t>파일을 </a:t>
            </a:r>
            <a:r>
              <a:rPr lang="en-US" altLang="ko-KR" sz="1200" dirty="0"/>
              <a:t>.mp4 </a:t>
            </a:r>
            <a:r>
              <a:rPr lang="ko-KR" altLang="en-US" sz="1200" dirty="0"/>
              <a:t>파일로 인코딩해 줍니다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~$ MP4Box -add vid3.h264 vid3.mp4  </a:t>
            </a:r>
            <a:r>
              <a:rPr lang="ko-KR" altLang="en-US" sz="1200" dirty="0"/>
              <a:t>명령을 입력</a:t>
            </a:r>
          </a:p>
          <a:p>
            <a:endParaRPr lang="ko-KR" altLang="en-US" sz="1200" dirty="0"/>
          </a:p>
          <a:p>
            <a:r>
              <a:rPr lang="ko-KR" altLang="en-US" sz="1200" dirty="0"/>
              <a:t>카메라 모듈로 찍은 동영상이 재생이 됩니다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0D8820-96D1-4283-9BC0-CE6B56C323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39710" b="-6560"/>
          <a:stretch/>
        </p:blipFill>
        <p:spPr>
          <a:xfrm>
            <a:off x="5899995" y="1908382"/>
            <a:ext cx="6029771" cy="3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3474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결과 첨부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985CF-985B-4A9E-8236-6E0DBF63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3" y="1430020"/>
            <a:ext cx="11833435" cy="5016668"/>
          </a:xfrm>
          <a:prstGeom prst="rect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639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3474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실행 파일 모음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826D3F-2149-47C1-98EC-6863E823E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0" y="1567812"/>
            <a:ext cx="6735179" cy="45382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C487AC-F88F-4311-890A-ECE374420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14" y="1320584"/>
            <a:ext cx="3179546" cy="23885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E89865-19C5-4A6F-B7A7-51676D546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14" y="3836938"/>
            <a:ext cx="3179547" cy="23885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5E85C9-BC15-4FB4-8C4E-B3DA25B51B4B}"/>
              </a:ext>
            </a:extLst>
          </p:cNvPr>
          <p:cNvSpPr txBox="1"/>
          <p:nvPr/>
        </p:nvSpPr>
        <p:spPr>
          <a:xfrm>
            <a:off x="7062089" y="1567812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E80E6F"/>
                    </a:gs>
                    <a:gs pos="37000">
                      <a:srgbClr val="EE353D"/>
                    </a:gs>
                    <a:gs pos="100000">
                      <a:srgbClr val="F45C0F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Cam.jpg</a:t>
            </a:r>
            <a:endParaRPr lang="ko-KR" altLang="en-US" sz="2400" dirty="0">
              <a:gradFill>
                <a:gsLst>
                  <a:gs pos="0">
                    <a:srgbClr val="E80E6F"/>
                  </a:gs>
                  <a:gs pos="37000">
                    <a:srgbClr val="EE353D"/>
                  </a:gs>
                  <a:gs pos="100000">
                    <a:srgbClr val="F45C0F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F9041-2F2B-45BF-911F-6D4545A09749}"/>
              </a:ext>
            </a:extLst>
          </p:cNvPr>
          <p:cNvSpPr txBox="1"/>
          <p:nvPr/>
        </p:nvSpPr>
        <p:spPr>
          <a:xfrm>
            <a:off x="7130471" y="3991683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E80E6F"/>
                    </a:gs>
                    <a:gs pos="37000">
                      <a:srgbClr val="EE353D"/>
                    </a:gs>
                    <a:gs pos="100000">
                      <a:srgbClr val="F45C0F"/>
                    </a:gs>
                  </a:gsLst>
                  <a:path path="circle">
                    <a:fillToRect r="100000" b="100000"/>
                  </a:path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rab.jpg</a:t>
            </a:r>
            <a:endParaRPr lang="ko-KR" altLang="en-US" sz="2400" dirty="0">
              <a:gradFill>
                <a:gsLst>
                  <a:gs pos="0">
                    <a:srgbClr val="E80E6F"/>
                  </a:gs>
                  <a:gs pos="37000">
                    <a:srgbClr val="EE353D"/>
                  </a:gs>
                  <a:gs pos="100000">
                    <a:srgbClr val="F45C0F"/>
                  </a:gs>
                </a:gsLst>
                <a:path path="circle">
                  <a:fillToRect r="100000" b="100000"/>
                </a:path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70190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46410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코드 이용해서 카메라 모듈 동작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34B2B-7337-4F61-AD6C-8875BBF96445}"/>
              </a:ext>
            </a:extLst>
          </p:cNvPr>
          <p:cNvSpPr txBox="1"/>
          <p:nvPr/>
        </p:nvSpPr>
        <p:spPr>
          <a:xfrm>
            <a:off x="326910" y="1302252"/>
            <a:ext cx="86231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파이썬 코드를 작성하기 위해 </a:t>
            </a:r>
            <a:r>
              <a:rPr lang="en-US" altLang="ko-KR" sz="1600" dirty="0"/>
              <a:t>nano </a:t>
            </a:r>
            <a:r>
              <a:rPr lang="ko-KR" altLang="en-US" sz="1600" dirty="0"/>
              <a:t>편집기를 실행합니다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​~$ </a:t>
            </a:r>
            <a:r>
              <a:rPr lang="en-US" altLang="ko-KR" sz="1600" b="1" dirty="0" err="1"/>
              <a:t>sudo</a:t>
            </a:r>
            <a:r>
              <a:rPr lang="en-US" altLang="ko-KR" sz="1600" b="1" dirty="0"/>
              <a:t> nano camera.py </a:t>
            </a:r>
            <a:r>
              <a:rPr lang="ko-KR" altLang="en-US" sz="1600" dirty="0"/>
              <a:t>위의 명령어를 입력</a:t>
            </a:r>
          </a:p>
          <a:p>
            <a:endParaRPr lang="ko-KR" altLang="en-US" sz="1600" dirty="0"/>
          </a:p>
          <a:p>
            <a:r>
              <a:rPr lang="ko-KR" altLang="en-US" sz="1600" dirty="0"/>
              <a:t>* 파일 이름을 지을 때 </a:t>
            </a:r>
            <a:r>
              <a:rPr lang="en-US" altLang="ko-KR" sz="1600" dirty="0"/>
              <a:t>picamera.py</a:t>
            </a:r>
            <a:r>
              <a:rPr lang="ko-KR" altLang="en-US" sz="1600" dirty="0"/>
              <a:t>로 지으면 에러가 날 수 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아래에 이유가 나오지만 </a:t>
            </a:r>
            <a:r>
              <a:rPr lang="en-US" altLang="ko-KR" sz="1600" dirty="0"/>
              <a:t>import</a:t>
            </a:r>
            <a:r>
              <a:rPr lang="ko-KR" altLang="en-US" sz="1600" dirty="0"/>
              <a:t>할 모듈 이름이 </a:t>
            </a:r>
            <a:r>
              <a:rPr lang="en-US" altLang="ko-KR" sz="1600" dirty="0" err="1"/>
              <a:t>picamera</a:t>
            </a:r>
            <a:r>
              <a:rPr lang="ko-KR" altLang="en-US" sz="1600" dirty="0"/>
              <a:t>이기 때문</a:t>
            </a:r>
            <a:r>
              <a:rPr lang="en-US" altLang="ko-KR" sz="1600" dirty="0"/>
              <a:t>!!</a:t>
            </a:r>
          </a:p>
          <a:p>
            <a:endParaRPr lang="en-US" altLang="ko-KR" sz="1600" dirty="0"/>
          </a:p>
          <a:p>
            <a:r>
              <a:rPr lang="en-US" altLang="ko-KR" sz="1600" dirty="0"/>
              <a:t>nano </a:t>
            </a:r>
            <a:r>
              <a:rPr lang="ko-KR" altLang="en-US" sz="1600" dirty="0"/>
              <a:t>편집기를 실행하여 위의 코드를 입력한 후 </a:t>
            </a:r>
            <a:r>
              <a:rPr lang="en-US" altLang="ko-KR" sz="1600" dirty="0"/>
              <a:t>Ctrl + X, Y, Enter</a:t>
            </a:r>
            <a:r>
              <a:rPr lang="ko-KR" altLang="en-US" sz="1600" dirty="0"/>
              <a:t>를 차례대로 입력해 줍니다</a:t>
            </a:r>
            <a:r>
              <a:rPr lang="en-US" altLang="ko-KR" sz="16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12817-2F6A-48C8-B322-3069EA8C0FBF}"/>
              </a:ext>
            </a:extLst>
          </p:cNvPr>
          <p:cNvSpPr txBox="1"/>
          <p:nvPr/>
        </p:nvSpPr>
        <p:spPr>
          <a:xfrm>
            <a:off x="326910" y="3928936"/>
            <a:ext cx="609834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소스코드</a:t>
            </a:r>
          </a:p>
          <a:p>
            <a:r>
              <a:rPr lang="en-US" altLang="ko-KR" sz="1800" dirty="0"/>
              <a:t>---------------------------------------------------------</a:t>
            </a:r>
          </a:p>
          <a:p>
            <a:r>
              <a:rPr lang="en-US" altLang="ko-KR" sz="1600" b="1" dirty="0"/>
              <a:t>from </a:t>
            </a:r>
            <a:r>
              <a:rPr lang="en-US" altLang="ko-KR" sz="1600" b="1" dirty="0" err="1"/>
              <a:t>picamera</a:t>
            </a:r>
            <a:r>
              <a:rPr lang="en-US" altLang="ko-KR" sz="1600" b="1" dirty="0"/>
              <a:t> import </a:t>
            </a:r>
            <a:r>
              <a:rPr lang="en-US" altLang="ko-KR" sz="1600" b="1" dirty="0" err="1"/>
              <a:t>PiCamera</a:t>
            </a:r>
            <a:endParaRPr lang="en-US" altLang="ko-KR" sz="1600" b="1" dirty="0"/>
          </a:p>
          <a:p>
            <a:r>
              <a:rPr lang="en-US" altLang="ko-KR" sz="1600" b="1" dirty="0"/>
              <a:t>from time import sleep</a:t>
            </a:r>
          </a:p>
          <a:p>
            <a:r>
              <a:rPr lang="en-US" altLang="ko-KR" sz="1600" b="1" dirty="0"/>
              <a:t>camera = </a:t>
            </a:r>
            <a:r>
              <a:rPr lang="en-US" altLang="ko-KR" sz="1600" b="1" dirty="0" err="1"/>
              <a:t>PiCamera</a:t>
            </a:r>
            <a:r>
              <a:rPr lang="en-US" altLang="ko-KR" sz="1600" b="1" dirty="0"/>
              <a:t>()</a:t>
            </a:r>
          </a:p>
          <a:p>
            <a:r>
              <a:rPr lang="en-US" altLang="ko-KR" sz="1600" b="1" dirty="0" err="1"/>
              <a:t>camera.start_preview</a:t>
            </a:r>
            <a:r>
              <a:rPr lang="en-US" altLang="ko-KR" sz="1600" b="1" dirty="0"/>
              <a:t>()</a:t>
            </a:r>
          </a:p>
          <a:p>
            <a:r>
              <a:rPr lang="en-US" altLang="ko-KR" sz="1600" b="1" dirty="0"/>
              <a:t>sleep(5)</a:t>
            </a:r>
          </a:p>
          <a:p>
            <a:r>
              <a:rPr lang="en-US" altLang="ko-KR" sz="1600" b="1" dirty="0" err="1"/>
              <a:t>camera.capture</a:t>
            </a:r>
            <a:r>
              <a:rPr lang="en-US" altLang="ko-KR" sz="1600" b="1" dirty="0"/>
              <a:t>('/home/pi/capture.jpg')</a:t>
            </a:r>
          </a:p>
          <a:p>
            <a:r>
              <a:rPr lang="en-US" altLang="ko-KR" sz="1600" b="1" dirty="0" err="1"/>
              <a:t>camera.stop_preview</a:t>
            </a:r>
            <a:r>
              <a:rPr lang="en-US" altLang="ko-KR" sz="1600" b="1" dirty="0"/>
              <a:t>()</a:t>
            </a:r>
          </a:p>
          <a:p>
            <a:r>
              <a:rPr lang="en-US" altLang="ko-KR" sz="1800" dirty="0"/>
              <a:t>---------------------------------------------------------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21C387-8F6C-4404-9AC0-4C144191103A}"/>
              </a:ext>
            </a:extLst>
          </p:cNvPr>
          <p:cNvSpPr txBox="1"/>
          <p:nvPr/>
        </p:nvSpPr>
        <p:spPr>
          <a:xfrm>
            <a:off x="5931878" y="3953533"/>
            <a:ext cx="626012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위 코드에서 </a:t>
            </a:r>
            <a:r>
              <a:rPr lang="en-US" altLang="ko-KR" sz="1600" b="1" dirty="0" err="1"/>
              <a:t>start_preview</a:t>
            </a:r>
            <a:r>
              <a:rPr lang="en-US" altLang="ko-KR" sz="1600" b="1" dirty="0"/>
              <a:t>() </a:t>
            </a:r>
            <a:r>
              <a:rPr lang="ko-KR" altLang="en-US" sz="1600" dirty="0"/>
              <a:t>부분이 실행되면 모니터에 </a:t>
            </a:r>
            <a:br>
              <a:rPr lang="en-US" altLang="ko-KR" sz="1600" dirty="0"/>
            </a:br>
            <a:r>
              <a:rPr lang="ko-KR" altLang="en-US" sz="1600" dirty="0"/>
              <a:t>카메라 시점이 출력됩니다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sleep(5) </a:t>
            </a:r>
            <a:r>
              <a:rPr lang="ko-KR" altLang="en-US" sz="1600" dirty="0"/>
              <a:t>코드에 의해 </a:t>
            </a:r>
            <a:r>
              <a:rPr lang="en-US" altLang="ko-KR" sz="1600" dirty="0"/>
              <a:t>5</a:t>
            </a:r>
            <a:r>
              <a:rPr lang="ko-KR" altLang="en-US" sz="1600" dirty="0"/>
              <a:t>초 쉬고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모니터에 카메라 시점이 출력되는 중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capture('/home/pi/capture.jpg') </a:t>
            </a:r>
            <a:r>
              <a:rPr lang="ko-KR" altLang="en-US" sz="1600" dirty="0"/>
              <a:t>코드에 의해 괄호 안의 </a:t>
            </a:r>
            <a:br>
              <a:rPr lang="en-US" altLang="ko-KR" sz="1600" dirty="0"/>
            </a:br>
            <a:r>
              <a:rPr lang="ko-KR" altLang="en-US" sz="1600" dirty="0"/>
              <a:t>디렉토리에 </a:t>
            </a:r>
            <a:r>
              <a:rPr lang="en-US" altLang="ko-KR" sz="1600" dirty="0"/>
              <a:t>capture.jpg</a:t>
            </a:r>
            <a:r>
              <a:rPr lang="ko-KR" altLang="en-US" sz="1600" dirty="0"/>
              <a:t>라는 파일로 사진이 저장됩니다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stop_preview</a:t>
            </a:r>
            <a:r>
              <a:rPr lang="en-US" altLang="ko-KR" sz="1600" dirty="0"/>
              <a:t>() </a:t>
            </a:r>
            <a:r>
              <a:rPr lang="ko-KR" altLang="en-US" sz="1600" dirty="0"/>
              <a:t>부분이 실행되면서 카메라가 시점이 종료됩니다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2781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567567" y="503583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73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914400" y="828261"/>
            <a:ext cx="10363200" cy="5201478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3186C3-9D1D-4CD9-AE14-41BDE1DC0D6A}"/>
              </a:ext>
            </a:extLst>
          </p:cNvPr>
          <p:cNvSpPr/>
          <p:nvPr/>
        </p:nvSpPr>
        <p:spPr>
          <a:xfrm>
            <a:off x="8571879" y="4784035"/>
            <a:ext cx="1802296" cy="1802296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BF509-AAE3-47F7-9E06-B431C9131A76}"/>
              </a:ext>
            </a:extLst>
          </p:cNvPr>
          <p:cNvSpPr txBox="1"/>
          <p:nvPr/>
        </p:nvSpPr>
        <p:spPr>
          <a:xfrm>
            <a:off x="1945793" y="1345095"/>
            <a:ext cx="1515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6394F-031C-4686-84E8-2342F81E7CD5}"/>
              </a:ext>
            </a:extLst>
          </p:cNvPr>
          <p:cNvSpPr txBox="1"/>
          <p:nvPr/>
        </p:nvSpPr>
        <p:spPr>
          <a:xfrm>
            <a:off x="1945793" y="2785263"/>
            <a:ext cx="4330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D36C3-1871-41B4-A80F-8F50018122C9}"/>
              </a:ext>
            </a:extLst>
          </p:cNvPr>
          <p:cNvSpPr txBox="1"/>
          <p:nvPr/>
        </p:nvSpPr>
        <p:spPr>
          <a:xfrm>
            <a:off x="1945793" y="3369090"/>
            <a:ext cx="4660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점등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E1B2-D77C-4494-8C52-EF8DB6999900}"/>
              </a:ext>
            </a:extLst>
          </p:cNvPr>
          <p:cNvSpPr txBox="1"/>
          <p:nvPr/>
        </p:nvSpPr>
        <p:spPr>
          <a:xfrm>
            <a:off x="1945793" y="3988775"/>
            <a:ext cx="4834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DB0F8-B111-4465-AA4F-70373A562A23}"/>
              </a:ext>
            </a:extLst>
          </p:cNvPr>
          <p:cNvSpPr txBox="1"/>
          <p:nvPr/>
        </p:nvSpPr>
        <p:spPr>
          <a:xfrm>
            <a:off x="10015378" y="2111502"/>
            <a:ext cx="461665" cy="25797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pc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 &amp; Arduino </a:t>
            </a:r>
            <a:endParaRPr lang="ko-KR" altLang="en-US" spc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2C9DE-8EAA-4D53-802E-DD3313900270}"/>
              </a:ext>
            </a:extLst>
          </p:cNvPr>
          <p:cNvSpPr txBox="1"/>
          <p:nvPr/>
        </p:nvSpPr>
        <p:spPr>
          <a:xfrm>
            <a:off x="1945793" y="4634233"/>
            <a:ext cx="4657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</p:spTree>
    <p:extLst>
      <p:ext uri="{BB962C8B-B14F-4D97-AF65-F5344CB8AC3E}">
        <p14:creationId xmlns:p14="http://schemas.microsoft.com/office/powerpoint/2010/main" val="34530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43328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Sleep()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import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두가지 방식 설명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28547A-683A-48C8-8078-903FEBF03C72}"/>
              </a:ext>
            </a:extLst>
          </p:cNvPr>
          <p:cNvSpPr/>
          <p:nvPr/>
        </p:nvSpPr>
        <p:spPr>
          <a:xfrm>
            <a:off x="352069" y="1256462"/>
            <a:ext cx="649592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sleep()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카메라 모듈에 </a:t>
            </a:r>
            <a:r>
              <a:rPr lang="en-US" altLang="ko-KR" sz="1600" dirty="0"/>
              <a:t>capture() </a:t>
            </a:r>
            <a:r>
              <a:rPr lang="ko-KR" altLang="en-US" sz="1600" dirty="0"/>
              <a:t>명령을 주기 전에 </a:t>
            </a:r>
            <a:r>
              <a:rPr lang="en-US" altLang="ko-KR" sz="1600" dirty="0"/>
              <a:t>sleep() </a:t>
            </a:r>
            <a:r>
              <a:rPr lang="ko-KR" altLang="en-US" sz="1600" dirty="0"/>
              <a:t>명령을 </a:t>
            </a:r>
            <a:br>
              <a:rPr lang="en-US" altLang="ko-KR" sz="1600" dirty="0"/>
            </a:br>
            <a:endParaRPr lang="en-US" altLang="ko-KR" sz="1600" dirty="0"/>
          </a:p>
          <a:p>
            <a:r>
              <a:rPr lang="ko-KR" altLang="en-US" sz="1600" dirty="0"/>
              <a:t>입력한 이유는</a:t>
            </a:r>
            <a:r>
              <a:rPr lang="en-US" altLang="ko-KR" sz="1600" dirty="0"/>
              <a:t>,</a:t>
            </a:r>
          </a:p>
          <a:p>
            <a:endParaRPr lang="en-US" altLang="ko-KR" sz="1600" dirty="0"/>
          </a:p>
          <a:p>
            <a:r>
              <a:rPr lang="ko-KR" altLang="en-US" sz="1600" dirty="0"/>
              <a:t>카메라가 촬영을 하기 위해 약간의 준비시간이 필요하기 때문입니다</a:t>
            </a:r>
            <a:r>
              <a:rPr lang="en-US" altLang="ko-KR" sz="16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4D00A-6A88-4F58-AAA1-FF0BF6AECE55}"/>
              </a:ext>
            </a:extLst>
          </p:cNvPr>
          <p:cNvSpPr txBox="1"/>
          <p:nvPr/>
        </p:nvSpPr>
        <p:spPr>
          <a:xfrm>
            <a:off x="352069" y="3269295"/>
            <a:ext cx="591274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2. import</a:t>
            </a:r>
            <a:r>
              <a:rPr lang="ko-KR" altLang="en-US" b="1" dirty="0"/>
              <a:t>의 방법</a:t>
            </a:r>
            <a:endParaRPr lang="en-US" altLang="ko-KR" b="1" dirty="0"/>
          </a:p>
          <a:p>
            <a:endParaRPr lang="ko-KR" altLang="en-US" sz="1600" dirty="0"/>
          </a:p>
          <a:p>
            <a:r>
              <a:rPr lang="en-US" altLang="ko-KR" sz="1600" dirty="0"/>
              <a:t>import</a:t>
            </a:r>
            <a:r>
              <a:rPr lang="ko-KR" altLang="en-US" sz="1600" dirty="0"/>
              <a:t>의 방법에는 크게 두가지 방식이 있는데</a:t>
            </a:r>
          </a:p>
          <a:p>
            <a:endParaRPr lang="ko-KR" altLang="en-US" sz="1600" dirty="0"/>
          </a:p>
          <a:p>
            <a:r>
              <a:rPr lang="en-US" altLang="ko-KR" sz="1600" dirty="0"/>
              <a:t>[import </a:t>
            </a:r>
            <a:r>
              <a:rPr lang="ko-KR" altLang="en-US" sz="1600" dirty="0" err="1"/>
              <a:t>모듈명</a:t>
            </a:r>
            <a:r>
              <a:rPr lang="en-US" altLang="ko-KR" sz="1600" dirty="0"/>
              <a:t>] </a:t>
            </a:r>
            <a:r>
              <a:rPr lang="ko-KR" altLang="en-US" sz="1600" dirty="0"/>
              <a:t>방법과 </a:t>
            </a:r>
            <a:br>
              <a:rPr lang="en-US" altLang="ko-KR" sz="1600" dirty="0"/>
            </a:br>
            <a:r>
              <a:rPr lang="en-US" altLang="ko-KR" sz="1600" dirty="0"/>
              <a:t>[from </a:t>
            </a:r>
            <a:r>
              <a:rPr lang="ko-KR" altLang="en-US" sz="1600" dirty="0" err="1"/>
              <a:t>모듈명</a:t>
            </a:r>
            <a:r>
              <a:rPr lang="ko-KR" altLang="en-US" sz="1600" dirty="0"/>
              <a:t> </a:t>
            </a:r>
            <a:r>
              <a:rPr lang="en-US" altLang="ko-KR" sz="1600" dirty="0"/>
              <a:t>import </a:t>
            </a:r>
            <a:r>
              <a:rPr lang="ko-KR" altLang="en-US" sz="1600" dirty="0"/>
              <a:t>메소드</a:t>
            </a:r>
            <a:r>
              <a:rPr lang="en-US" altLang="ko-KR" sz="1600" dirty="0"/>
              <a:t>] </a:t>
            </a:r>
            <a:r>
              <a:rPr lang="ko-KR" altLang="en-US" sz="1600" dirty="0"/>
              <a:t>방법이 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첫번째 방법은 모듈 전체를 불러오는 것이고</a:t>
            </a:r>
            <a:r>
              <a:rPr lang="en-US" altLang="ko-KR" sz="1600" dirty="0"/>
              <a:t>,</a:t>
            </a:r>
          </a:p>
          <a:p>
            <a:endParaRPr lang="en-US" altLang="ko-KR" sz="1600" dirty="0"/>
          </a:p>
          <a:p>
            <a:r>
              <a:rPr lang="ko-KR" altLang="en-US" sz="1600" dirty="0"/>
              <a:t>두번째 방법은 모듈의 특정 부분만 불러오는 것입니다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큰틀에서</a:t>
            </a:r>
            <a:r>
              <a:rPr lang="ko-KR" altLang="en-US" sz="1600" dirty="0"/>
              <a:t> 보면 첫번째 방법이 두번째 방법 또한 포함하기 </a:t>
            </a:r>
            <a:br>
              <a:rPr lang="en-US" altLang="ko-KR" sz="1600" dirty="0"/>
            </a:br>
            <a:r>
              <a:rPr lang="ko-KR" altLang="en-US" sz="1600" dirty="0"/>
              <a:t>때문에 편해 보이지만</a:t>
            </a:r>
            <a:r>
              <a:rPr lang="en-US" altLang="ko-KR" sz="1600" dirty="0"/>
              <a:t>, </a:t>
            </a:r>
            <a:r>
              <a:rPr lang="ko-KR" altLang="en-US" sz="1600" dirty="0"/>
              <a:t>사용방법이 살짝 다릅니다</a:t>
            </a:r>
            <a:r>
              <a:rPr lang="en-US" altLang="ko-KR" sz="16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B8F42-194B-4D17-8732-C9435A84E06D}"/>
              </a:ext>
            </a:extLst>
          </p:cNvPr>
          <p:cNvSpPr txBox="1"/>
          <p:nvPr/>
        </p:nvSpPr>
        <p:spPr>
          <a:xfrm>
            <a:off x="6264816" y="3269297"/>
            <a:ext cx="59127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첫번째 방법으로 </a:t>
            </a:r>
            <a:r>
              <a:rPr lang="en-US" altLang="ko-KR" sz="1600" dirty="0"/>
              <a:t>import</a:t>
            </a:r>
            <a:r>
              <a:rPr lang="ko-KR" altLang="en-US" sz="1600" dirty="0"/>
              <a:t>를 하면 메소드를 사용할 때 </a:t>
            </a:r>
            <a:br>
              <a:rPr lang="en-US" altLang="ko-KR" sz="1600" dirty="0"/>
            </a:br>
            <a:r>
              <a:rPr lang="ko-KR" altLang="en-US" sz="1600" dirty="0"/>
              <a:t>모듈의 이름을 붙여주어야 하지만</a:t>
            </a:r>
          </a:p>
          <a:p>
            <a:endParaRPr lang="ko-KR" altLang="en-US" sz="1600" dirty="0"/>
          </a:p>
          <a:p>
            <a:r>
              <a:rPr lang="ko-KR" altLang="en-US" sz="1600" dirty="0"/>
              <a:t>두번째 방법으로 </a:t>
            </a:r>
            <a:r>
              <a:rPr lang="en-US" altLang="ko-KR" sz="1600" dirty="0"/>
              <a:t>import</a:t>
            </a:r>
            <a:r>
              <a:rPr lang="ko-KR" altLang="en-US" sz="1600" dirty="0"/>
              <a:t>를 하면 메소드의 이름만 </a:t>
            </a:r>
            <a:br>
              <a:rPr lang="en-US" altLang="ko-KR" sz="1600" dirty="0"/>
            </a:br>
            <a:r>
              <a:rPr lang="ko-KR" altLang="en-US" sz="1600" dirty="0"/>
              <a:t>사용하면 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위의 코드를 예시로 들면</a:t>
            </a:r>
          </a:p>
          <a:p>
            <a:endParaRPr lang="ko-KR" altLang="en-US" sz="1600" dirty="0"/>
          </a:p>
          <a:p>
            <a:r>
              <a:rPr lang="ko-KR" altLang="en-US" sz="1600" dirty="0"/>
              <a:t>첫번째 방법일 때    </a:t>
            </a:r>
            <a:r>
              <a:rPr lang="en-US" altLang="ko-KR" sz="1600" b="1" dirty="0"/>
              <a:t>camera = </a:t>
            </a:r>
            <a:r>
              <a:rPr lang="en-US" altLang="ko-KR" sz="1600" b="1" dirty="0" err="1"/>
              <a:t>picamera.PiCamera</a:t>
            </a:r>
            <a:r>
              <a:rPr lang="en-US" altLang="ko-KR" sz="1600" b="1" dirty="0"/>
              <a:t>()</a:t>
            </a:r>
          </a:p>
          <a:p>
            <a:r>
              <a:rPr lang="ko-KR" altLang="en-US" sz="1600" dirty="0"/>
              <a:t>두번째 방법일 때    </a:t>
            </a:r>
            <a:r>
              <a:rPr lang="en-US" altLang="ko-KR" sz="1600" b="1" dirty="0"/>
              <a:t>camera = </a:t>
            </a:r>
            <a:r>
              <a:rPr lang="en-US" altLang="ko-KR" sz="1600" b="1" dirty="0" err="1"/>
              <a:t>PiCamera</a:t>
            </a:r>
            <a:r>
              <a:rPr lang="en-US" altLang="ko-KR" sz="1600" b="1" dirty="0"/>
              <a:t>()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코드를 다 입력하고 저장했다면 이제 실행시켜 봅시다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~$ </a:t>
            </a:r>
            <a:r>
              <a:rPr lang="en-US" altLang="ko-KR" sz="1600" b="1" dirty="0" err="1"/>
              <a:t>sudo</a:t>
            </a:r>
            <a:r>
              <a:rPr lang="en-US" altLang="ko-KR" sz="1600" b="1" dirty="0"/>
              <a:t> python camera.py  </a:t>
            </a:r>
            <a:r>
              <a:rPr lang="ko-KR" altLang="en-US" sz="1600" dirty="0"/>
              <a:t>명령어를 입력</a:t>
            </a:r>
          </a:p>
        </p:txBody>
      </p:sp>
    </p:spTree>
    <p:extLst>
      <p:ext uri="{BB962C8B-B14F-4D97-AF65-F5344CB8AC3E}">
        <p14:creationId xmlns:p14="http://schemas.microsoft.com/office/powerpoint/2010/main" val="325479513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4128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사용 카메라 모듈 사진 촬영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83CFBB-1EDC-47A2-818A-1757652953AE}"/>
              </a:ext>
            </a:extLst>
          </p:cNvPr>
          <p:cNvSpPr/>
          <p:nvPr/>
        </p:nvSpPr>
        <p:spPr>
          <a:xfrm>
            <a:off x="1296436" y="1303034"/>
            <a:ext cx="7047914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파이썬 파일이 실행되면서 카메라 모듈에 의해 사진이 찍혔습니다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확인해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​</a:t>
            </a:r>
            <a:r>
              <a:rPr lang="ko-KR" altLang="en-US" dirty="0"/>
              <a:t>사진이 거꾸로 찍혔네요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코드를 조금 수정해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소스코드</a:t>
            </a:r>
          </a:p>
          <a:p>
            <a:r>
              <a:rPr lang="en-US" altLang="ko-KR" dirty="0"/>
              <a:t>---------------------------------------------------------</a:t>
            </a:r>
          </a:p>
          <a:p>
            <a:r>
              <a:rPr lang="en-US" altLang="ko-KR" sz="1600" b="1" dirty="0"/>
              <a:t>from picamera import PiCamera</a:t>
            </a:r>
          </a:p>
          <a:p>
            <a:r>
              <a:rPr lang="en-US" altLang="ko-KR" sz="1600" b="1" dirty="0"/>
              <a:t>from time import sleep</a:t>
            </a:r>
          </a:p>
          <a:p>
            <a:r>
              <a:rPr lang="en-US" altLang="ko-KR" sz="1600" b="1" dirty="0"/>
              <a:t>camera = PiCamera()</a:t>
            </a:r>
          </a:p>
          <a:p>
            <a:r>
              <a:rPr lang="en-US" altLang="ko-KR" sz="1600" b="1" dirty="0"/>
              <a:t>camera.start_preview()</a:t>
            </a:r>
          </a:p>
          <a:p>
            <a:r>
              <a:rPr lang="en-US" altLang="ko-KR" sz="1600" b="1" dirty="0"/>
              <a:t>sleep(5)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camera.rotation = 180</a:t>
            </a:r>
          </a:p>
          <a:p>
            <a:r>
              <a:rPr lang="en-US" altLang="ko-KR" sz="1600" b="1" dirty="0"/>
              <a:t>camera.capture('/home/pi/capture.jpg')</a:t>
            </a:r>
          </a:p>
          <a:p>
            <a:r>
              <a:rPr lang="en-US" altLang="ko-KR" sz="1600" b="1" dirty="0"/>
              <a:t>camera.stop_preview()</a:t>
            </a:r>
          </a:p>
          <a:p>
            <a:r>
              <a:rPr lang="en-US" altLang="ko-KR" dirty="0"/>
              <a:t>---------------------------------------------------------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933E6-27BD-4904-BB59-BA850E5F3E55}"/>
              </a:ext>
            </a:extLst>
          </p:cNvPr>
          <p:cNvSpPr txBox="1"/>
          <p:nvPr/>
        </p:nvSpPr>
        <p:spPr>
          <a:xfrm>
            <a:off x="7296954" y="4182969"/>
            <a:ext cx="44313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camera.rotation</a:t>
            </a:r>
            <a:r>
              <a:rPr lang="en-US" altLang="ko-KR" b="1" dirty="0">
                <a:solidFill>
                  <a:srgbClr val="FF0000"/>
                </a:solidFill>
              </a:rPr>
              <a:t> = 180 </a:t>
            </a:r>
            <a:r>
              <a:rPr lang="ko-KR" altLang="en-US" dirty="0"/>
              <a:t>코드는 </a:t>
            </a:r>
            <a:br>
              <a:rPr lang="en-US" altLang="ko-KR" dirty="0"/>
            </a:br>
            <a:r>
              <a:rPr lang="ko-KR" altLang="en-US" dirty="0"/>
              <a:t>카메라 시점을 회전시켜주는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180</a:t>
            </a:r>
            <a:r>
              <a:rPr lang="ko-KR" altLang="en-US" b="1" dirty="0">
                <a:solidFill>
                  <a:srgbClr val="FF0000"/>
                </a:solidFill>
              </a:rPr>
              <a:t>은 </a:t>
            </a:r>
            <a:r>
              <a:rPr lang="en-US" altLang="ko-KR" b="1" dirty="0">
                <a:solidFill>
                  <a:srgbClr val="FF0000"/>
                </a:solidFill>
              </a:rPr>
              <a:t>180</a:t>
            </a:r>
            <a:r>
              <a:rPr lang="ko-KR" altLang="en-US" b="1" dirty="0">
                <a:solidFill>
                  <a:srgbClr val="FF0000"/>
                </a:solidFill>
              </a:rPr>
              <a:t>도 회전</a:t>
            </a:r>
            <a:r>
              <a:rPr lang="ko-KR" altLang="en-US" dirty="0"/>
              <a:t>이라는 뜻입니다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다시 출력결과를 확인해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​</a:t>
            </a:r>
            <a:r>
              <a:rPr lang="ko-KR" altLang="en-US" dirty="0"/>
              <a:t>이번에는 제대로 찍혔네요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93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35445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코드 이용 동영상 촬영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5F9281-283F-44C7-B3D3-4CE2A44CE697}"/>
              </a:ext>
            </a:extLst>
          </p:cNvPr>
          <p:cNvSpPr/>
          <p:nvPr/>
        </p:nvSpPr>
        <p:spPr>
          <a:xfrm>
            <a:off x="608265" y="1553549"/>
            <a:ext cx="609834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다음은 파이썬 코드를 이용해 동영상을 찍어보겠습니다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~$ sudo nano camera.py</a:t>
            </a:r>
          </a:p>
          <a:p>
            <a:endParaRPr lang="en-US" altLang="ko-KR" dirty="0"/>
          </a:p>
          <a:p>
            <a:r>
              <a:rPr lang="ko-KR" altLang="en-US" dirty="0"/>
              <a:t>위와 같이 소스코드를 작성해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소스코드</a:t>
            </a:r>
          </a:p>
          <a:p>
            <a:r>
              <a:rPr lang="en-US" altLang="ko-KR" dirty="0"/>
              <a:t>---------------------------------------------------------</a:t>
            </a:r>
          </a:p>
          <a:p>
            <a:r>
              <a:rPr lang="en-US" altLang="ko-KR" sz="1600" b="1" dirty="0"/>
              <a:t>from picamera import PiCamera</a:t>
            </a:r>
          </a:p>
          <a:p>
            <a:r>
              <a:rPr lang="en-US" altLang="ko-KR" sz="1600" b="1" dirty="0"/>
              <a:t>from time import sleep</a:t>
            </a:r>
          </a:p>
          <a:p>
            <a:r>
              <a:rPr lang="en-US" altLang="ko-KR" sz="1600" b="1" dirty="0"/>
              <a:t>camera = PiCamera()</a:t>
            </a:r>
          </a:p>
          <a:p>
            <a:r>
              <a:rPr lang="en-US" altLang="ko-KR" sz="1600" b="1" dirty="0"/>
              <a:t>camera.start_preview()</a:t>
            </a:r>
          </a:p>
          <a:p>
            <a:r>
              <a:rPr lang="en-US" altLang="ko-KR" sz="1600" b="1" dirty="0"/>
              <a:t>sleep(2)</a:t>
            </a:r>
          </a:p>
          <a:p>
            <a:r>
              <a:rPr lang="en-US" altLang="ko-KR" sz="1600" b="1" dirty="0"/>
              <a:t>camera.start_recording('/home/pi/vid.h264')</a:t>
            </a:r>
          </a:p>
          <a:p>
            <a:r>
              <a:rPr lang="en-US" altLang="ko-KR" sz="1600" b="1" dirty="0"/>
              <a:t>sleep(10)</a:t>
            </a:r>
          </a:p>
          <a:p>
            <a:r>
              <a:rPr lang="en-US" altLang="ko-KR" sz="1600" b="1" dirty="0"/>
              <a:t>camera.stop_recording()</a:t>
            </a:r>
          </a:p>
          <a:p>
            <a:r>
              <a:rPr lang="en-US" altLang="ko-KR" sz="1600" b="1" dirty="0"/>
              <a:t>camera.stop_preview()</a:t>
            </a:r>
          </a:p>
          <a:p>
            <a:r>
              <a:rPr lang="en-US" altLang="ko-KR" dirty="0"/>
              <a:t>---------------------------------------------------------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1477B-748A-4B0B-903C-92C9FBE372B8}"/>
              </a:ext>
            </a:extLst>
          </p:cNvPr>
          <p:cNvSpPr txBox="1"/>
          <p:nvPr/>
        </p:nvSpPr>
        <p:spPr>
          <a:xfrm>
            <a:off x="6360944" y="3521198"/>
            <a:ext cx="583105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start_recording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stop_recording</a:t>
            </a:r>
            <a:r>
              <a:rPr lang="en-US" altLang="ko-KR" sz="1600" dirty="0"/>
              <a:t> </a:t>
            </a:r>
            <a:r>
              <a:rPr lang="ko-KR" altLang="en-US" sz="1600" dirty="0"/>
              <a:t>부분을 이용해서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영상의 시작과 끝을 지정합니다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그사이에 있는 </a:t>
            </a:r>
            <a:r>
              <a:rPr lang="en-US" altLang="ko-KR" sz="1600" dirty="0"/>
              <a:t>sleep(10)</a:t>
            </a:r>
            <a:r>
              <a:rPr lang="ko-KR" altLang="en-US" sz="1600" dirty="0"/>
              <a:t>은 영상이 찍히는 시간이 되겠네요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위 코드로 찍히는 영상은 </a:t>
            </a:r>
            <a:r>
              <a:rPr lang="en-US" altLang="ko-KR" sz="1600" dirty="0"/>
              <a:t>10</a:t>
            </a:r>
            <a:r>
              <a:rPr lang="ko-KR" altLang="en-US" sz="1600" dirty="0" err="1"/>
              <a:t>초짜리</a:t>
            </a:r>
            <a:r>
              <a:rPr lang="ko-KR" altLang="en-US" sz="1600" dirty="0"/>
              <a:t> 영상입니다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~$ </a:t>
            </a:r>
            <a:r>
              <a:rPr lang="en-US" altLang="ko-KR" sz="1600" b="1" dirty="0" err="1"/>
              <a:t>omxplayer</a:t>
            </a:r>
            <a:r>
              <a:rPr lang="en-US" altLang="ko-KR" sz="1600" b="1" dirty="0"/>
              <a:t> vid.h264 </a:t>
            </a:r>
            <a:r>
              <a:rPr lang="ko-KR" altLang="en-US" sz="1600" dirty="0"/>
              <a:t>명령어를 입력</a:t>
            </a:r>
          </a:p>
          <a:p>
            <a:endParaRPr lang="ko-KR" altLang="en-US" sz="1600" dirty="0"/>
          </a:p>
          <a:p>
            <a:r>
              <a:rPr lang="ko-KR" altLang="en-US" sz="1600" dirty="0"/>
              <a:t>영상이 잘 찍혔다는 것을 확인할 수 있습니다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328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845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04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2121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 시연 영상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 사용하기</a:t>
            </a:r>
          </a:p>
        </p:txBody>
      </p:sp>
      <p:pic>
        <p:nvPicPr>
          <p:cNvPr id="9" name="[SHANA]hea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522" y="1126438"/>
            <a:ext cx="9892955" cy="55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B86B5BB7-57EA-44BF-B624-1445FC182DB4}"/>
              </a:ext>
            </a:extLst>
          </p:cNvPr>
          <p:cNvSpPr/>
          <p:nvPr/>
        </p:nvSpPr>
        <p:spPr>
          <a:xfrm>
            <a:off x="567567" y="503583"/>
            <a:ext cx="1146310" cy="1146310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73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25C56-D2DD-4FED-9673-70C015C9ED81}"/>
              </a:ext>
            </a:extLst>
          </p:cNvPr>
          <p:cNvSpPr/>
          <p:nvPr/>
        </p:nvSpPr>
        <p:spPr>
          <a:xfrm>
            <a:off x="914400" y="828261"/>
            <a:ext cx="10363200" cy="5201478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3186C3-9D1D-4CD9-AE14-41BDE1DC0D6A}"/>
              </a:ext>
            </a:extLst>
          </p:cNvPr>
          <p:cNvSpPr/>
          <p:nvPr/>
        </p:nvSpPr>
        <p:spPr>
          <a:xfrm>
            <a:off x="8571879" y="4784035"/>
            <a:ext cx="1802296" cy="1802296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BF509-AAE3-47F7-9E06-B431C9131A76}"/>
              </a:ext>
            </a:extLst>
          </p:cNvPr>
          <p:cNvSpPr txBox="1"/>
          <p:nvPr/>
        </p:nvSpPr>
        <p:spPr>
          <a:xfrm>
            <a:off x="1945793" y="2723321"/>
            <a:ext cx="3510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6394F-031C-4686-84E8-2342F81E7CD5}"/>
              </a:ext>
            </a:extLst>
          </p:cNvPr>
          <p:cNvSpPr txBox="1"/>
          <p:nvPr/>
        </p:nvSpPr>
        <p:spPr>
          <a:xfrm>
            <a:off x="1945793" y="3755889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Iot3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노서연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CDADF-C721-4C66-AC98-6FFFE3760536}"/>
              </a:ext>
            </a:extLst>
          </p:cNvPr>
          <p:cNvSpPr txBox="1"/>
          <p:nvPr/>
        </p:nvSpPr>
        <p:spPr>
          <a:xfrm>
            <a:off x="10015378" y="2111502"/>
            <a:ext cx="461665" cy="25797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pc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 &amp; Arduino </a:t>
            </a:r>
            <a:endParaRPr lang="ko-KR" altLang="en-US" spc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02256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8258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01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2" y="123805"/>
            <a:ext cx="474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3B &amp;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563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1421B5-3897-4F82-9BEC-0218E7E6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83" y="1492519"/>
            <a:ext cx="9717441" cy="46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8258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01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6179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연동하기 위한 두가지 방법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563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3CD810-1A1B-4052-9502-9EEB4FA6D3FF}"/>
              </a:ext>
            </a:extLst>
          </p:cNvPr>
          <p:cNvSpPr/>
          <p:nvPr/>
        </p:nvSpPr>
        <p:spPr>
          <a:xfrm>
            <a:off x="1374877" y="1195313"/>
            <a:ext cx="623434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라즈베리파이와 아두이노를 연동해서 사용하는 방법에는 크게 두가지 방법이 있는데</a:t>
            </a:r>
          </a:p>
          <a:p>
            <a:endParaRPr lang="ko-KR" altLang="en-US" sz="1100" dirty="0"/>
          </a:p>
          <a:p>
            <a:r>
              <a:rPr lang="ko-KR" altLang="en-US" sz="1100" dirty="0"/>
              <a:t>하나는 아두이노 IDE를 사용하는 것이고</a:t>
            </a:r>
          </a:p>
          <a:p>
            <a:endParaRPr lang="ko-KR" altLang="en-US" sz="1100" dirty="0"/>
          </a:p>
          <a:p>
            <a:r>
              <a:rPr lang="ko-KR" altLang="en-US" sz="1100" dirty="0"/>
              <a:t>다른 하나는 라즈베리파이에서 직접 아두이노를 컨트롤 하는 것입니다.</a:t>
            </a:r>
          </a:p>
          <a:p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라즈베리파이에 아두이노 IDE를 설치하기 전에  라즈베리파이의 패키지를 업데이트 해야 합니다.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~ $ sudo apt-get update</a:t>
            </a:r>
          </a:p>
          <a:p>
            <a:endParaRPr lang="ko-KR" altLang="en-US" sz="1100" b="1" dirty="0"/>
          </a:p>
          <a:p>
            <a:r>
              <a:rPr lang="ko-KR" altLang="en-US" sz="1100" b="1" dirty="0"/>
              <a:t>~ $ sudo apt-get upgrade</a:t>
            </a:r>
          </a:p>
          <a:p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위의 두 명령어를 라즈베리파이 터미널 창에 입력해 줍니다.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6FBA8D9-3227-4863-B5FE-C749A5F3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20812" b="9635"/>
          <a:stretch/>
        </p:blipFill>
        <p:spPr>
          <a:xfrm>
            <a:off x="1374877" y="4061828"/>
            <a:ext cx="6048375" cy="17887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EFA5AD-EE3F-45C7-B877-7A79A1CE1D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2036" b="6103"/>
          <a:stretch/>
        </p:blipFill>
        <p:spPr>
          <a:xfrm>
            <a:off x="1374877" y="4475726"/>
            <a:ext cx="6037205" cy="17887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953B74-0CBF-4AC6-8ED8-7A4332FB65BC}"/>
              </a:ext>
            </a:extLst>
          </p:cNvPr>
          <p:cNvSpPr/>
          <p:nvPr/>
        </p:nvSpPr>
        <p:spPr>
          <a:xfrm>
            <a:off x="1374877" y="4889625"/>
            <a:ext cx="6096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/>
              <a:t>~ $ sudo apt-get install arduino</a:t>
            </a:r>
          </a:p>
          <a:p>
            <a:endParaRPr lang="en-US" altLang="ko-KR" sz="1100" dirty="0"/>
          </a:p>
          <a:p>
            <a:r>
              <a:rPr lang="ko-KR" altLang="en-US" sz="1100" dirty="0"/>
              <a:t>위의 명령어를 라즈베리파이 터미널 창에 입력해 줍니다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설치중 </a:t>
            </a:r>
            <a:r>
              <a:rPr lang="en-US" altLang="ko-KR" sz="1100" dirty="0"/>
              <a:t>[y/n] </a:t>
            </a:r>
            <a:r>
              <a:rPr lang="ko-KR" altLang="en-US" sz="1100" dirty="0"/>
              <a:t>질문이 나타나면 </a:t>
            </a:r>
            <a:r>
              <a:rPr lang="en-US" altLang="ko-KR" sz="1100" dirty="0"/>
              <a:t>Y</a:t>
            </a:r>
            <a:r>
              <a:rPr lang="ko-KR" altLang="en-US" sz="1100" dirty="0"/>
              <a:t>를 입력하면 설치가 진행됩니다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설치가 완료되면 바탕화면에 아두이노 </a:t>
            </a:r>
            <a:r>
              <a:rPr lang="en-US" altLang="ko-KR" sz="1100" dirty="0"/>
              <a:t>IDE</a:t>
            </a:r>
            <a:r>
              <a:rPr lang="ko-KR" altLang="en-US" sz="1100" dirty="0"/>
              <a:t>가 생성되었을 것입니다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06023B9-FABE-41A1-A52C-8F5435232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4877" y="6401925"/>
            <a:ext cx="61150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8860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8258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01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2214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APT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무엇일까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563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7C01E-3155-4038-BB7B-670A20029474}"/>
              </a:ext>
            </a:extLst>
          </p:cNvPr>
          <p:cNvSpPr/>
          <p:nvPr/>
        </p:nvSpPr>
        <p:spPr>
          <a:xfrm>
            <a:off x="1374877" y="1190246"/>
            <a:ext cx="623003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Advance Package Tool</a:t>
            </a:r>
            <a:r>
              <a:rPr lang="ko-KR" altLang="en-US" sz="1100" dirty="0"/>
              <a:t>의 약자로</a:t>
            </a:r>
          </a:p>
          <a:p>
            <a:endParaRPr lang="ko-KR" altLang="en-US" sz="1100" dirty="0"/>
          </a:p>
          <a:p>
            <a:r>
              <a:rPr lang="ko-KR" altLang="en-US" sz="1100" b="1" dirty="0">
                <a:solidFill>
                  <a:srgbClr val="FF0000"/>
                </a:solidFill>
              </a:rPr>
              <a:t>데비안</a:t>
            </a:r>
            <a:r>
              <a:rPr lang="en-US" altLang="ko-KR" sz="1100" dirty="0"/>
              <a:t>/</a:t>
            </a:r>
            <a:r>
              <a:rPr lang="ko-KR" altLang="en-US" sz="1100" dirty="0"/>
              <a:t>우분투 환경에서 사용되는 패키지 </a:t>
            </a:r>
            <a:r>
              <a:rPr lang="ko-KR" altLang="en-US" sz="1100" b="1" dirty="0">
                <a:solidFill>
                  <a:srgbClr val="FF0000"/>
                </a:solidFill>
              </a:rPr>
              <a:t>관리 도구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응용 프로그램의 설치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버젼 업데이트를 할 수 있게 해줍니다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라즈베리파이에서 </a:t>
            </a:r>
            <a:r>
              <a:rPr lang="en-US" altLang="ko-KR" sz="1100" dirty="0"/>
              <a:t>apt</a:t>
            </a:r>
            <a:r>
              <a:rPr lang="ko-KR" altLang="en-US" sz="1100" dirty="0"/>
              <a:t>를 사용하는 이유는 라즈비안이 데비안 파생이기 때문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대표 명령어</a:t>
            </a:r>
          </a:p>
          <a:p>
            <a:endParaRPr lang="ko-KR" altLang="en-US" sz="1100" dirty="0"/>
          </a:p>
          <a:p>
            <a:r>
              <a:rPr lang="en-US" altLang="ko-KR" sz="1200" b="1" dirty="0"/>
              <a:t>apt-get install     [</a:t>
            </a:r>
            <a:r>
              <a:rPr lang="ko-KR" altLang="en-US" sz="1200" b="1" dirty="0"/>
              <a:t>패키지 이름</a:t>
            </a:r>
            <a:r>
              <a:rPr lang="en-US" altLang="ko-KR" sz="1200" b="1" dirty="0"/>
              <a:t>]	</a:t>
            </a:r>
            <a:r>
              <a:rPr lang="ko-KR" altLang="en-US" sz="1200" b="1" dirty="0"/>
              <a:t>패키지 설치</a:t>
            </a:r>
          </a:p>
          <a:p>
            <a:r>
              <a:rPr lang="en-US" altLang="ko-KR" sz="1200" b="1" dirty="0"/>
              <a:t>apt-get remove   [</a:t>
            </a:r>
            <a:r>
              <a:rPr lang="ko-KR" altLang="en-US" sz="1200" b="1" dirty="0"/>
              <a:t>패키지 이름</a:t>
            </a:r>
            <a:r>
              <a:rPr lang="en-US" altLang="ko-KR" sz="1200" b="1" dirty="0"/>
              <a:t>]	</a:t>
            </a:r>
            <a:r>
              <a:rPr lang="ko-KR" altLang="en-US" sz="1200" b="1" dirty="0"/>
              <a:t>패키지 삭제</a:t>
            </a:r>
          </a:p>
          <a:p>
            <a:r>
              <a:rPr lang="en-US" altLang="ko-KR" sz="1200" b="1" dirty="0"/>
              <a:t>apt-get purge     [</a:t>
            </a:r>
            <a:r>
              <a:rPr lang="ko-KR" altLang="en-US" sz="1200" b="1" dirty="0"/>
              <a:t>패키지 이름</a:t>
            </a:r>
            <a:r>
              <a:rPr lang="en-US" altLang="ko-KR" sz="1200" b="1" dirty="0"/>
              <a:t>]	</a:t>
            </a:r>
            <a:r>
              <a:rPr lang="ko-KR" altLang="en-US" sz="1200" b="1" dirty="0"/>
              <a:t>패키지 및 패키지 설정 삭제</a:t>
            </a:r>
          </a:p>
          <a:p>
            <a:r>
              <a:rPr lang="en-US" altLang="ko-KR" sz="1200" b="1" dirty="0"/>
              <a:t>apt-cache show   [</a:t>
            </a:r>
            <a:r>
              <a:rPr lang="ko-KR" altLang="en-US" sz="1200" b="1" dirty="0"/>
              <a:t>패키지 이름</a:t>
            </a:r>
            <a:r>
              <a:rPr lang="en-US" altLang="ko-KR" sz="1200" b="1" dirty="0"/>
              <a:t>]	</a:t>
            </a:r>
            <a:r>
              <a:rPr lang="ko-KR" altLang="en-US" sz="1200" b="1" dirty="0"/>
              <a:t>패키지 정보 출력</a:t>
            </a:r>
          </a:p>
          <a:p>
            <a:r>
              <a:rPr lang="en-US" altLang="ko-KR" sz="1200" b="1" dirty="0"/>
              <a:t>apt-cache search [</a:t>
            </a:r>
            <a:r>
              <a:rPr lang="ko-KR" altLang="en-US" sz="1200" b="1" dirty="0"/>
              <a:t>패키지 이름</a:t>
            </a:r>
            <a:r>
              <a:rPr lang="en-US" altLang="ko-KR" sz="1200" b="1" dirty="0"/>
              <a:t>]	</a:t>
            </a:r>
            <a:r>
              <a:rPr lang="ko-KR" altLang="en-US" sz="1200" b="1" dirty="0"/>
              <a:t>패키지 검색</a:t>
            </a:r>
          </a:p>
          <a:p>
            <a:endParaRPr lang="ko-KR" altLang="en-US" sz="1100" dirty="0"/>
          </a:p>
          <a:p>
            <a:r>
              <a:rPr lang="ko-KR" altLang="en-US" sz="1100" dirty="0"/>
              <a:t>* </a:t>
            </a:r>
            <a:r>
              <a:rPr lang="en-US" altLang="ko-KR" sz="1100" dirty="0"/>
              <a:t>apt-get, apt-cache </a:t>
            </a:r>
            <a:r>
              <a:rPr lang="ko-KR" altLang="en-US" sz="1100" dirty="0"/>
              <a:t>통합을 한 </a:t>
            </a:r>
            <a:r>
              <a:rPr lang="en-US" altLang="ko-KR" sz="1100" dirty="0"/>
              <a:t>apt</a:t>
            </a:r>
            <a:r>
              <a:rPr lang="ko-KR" altLang="en-US" sz="1100" dirty="0"/>
              <a:t>를 사용한다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en-US" altLang="ko-KR" sz="1100" dirty="0"/>
              <a:t>'apt-get'</a:t>
            </a:r>
            <a:r>
              <a:rPr lang="ko-KR" altLang="en-US" sz="1100" dirty="0"/>
              <a:t>과 </a:t>
            </a:r>
            <a:r>
              <a:rPr lang="en-US" altLang="ko-KR" sz="1100" dirty="0"/>
              <a:t>'apt-cache'</a:t>
            </a:r>
            <a:r>
              <a:rPr lang="ko-KR" altLang="en-US" sz="1100" dirty="0"/>
              <a:t>를 결합한 </a:t>
            </a:r>
            <a:r>
              <a:rPr lang="en-US" altLang="ko-KR" sz="1100" dirty="0"/>
              <a:t>'apt'</a:t>
            </a:r>
            <a:r>
              <a:rPr lang="ko-KR" altLang="en-US" sz="1100" dirty="0"/>
              <a:t>라는 사용자 편의성을 위한 툴이 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~ $ apt install [</a:t>
            </a:r>
            <a:r>
              <a:rPr lang="ko-KR" altLang="en-US" sz="1100" dirty="0"/>
              <a:t>패키지 이름</a:t>
            </a:r>
            <a:r>
              <a:rPr lang="en-US" altLang="ko-KR" sz="1100" dirty="0"/>
              <a:t>]        </a:t>
            </a:r>
            <a:r>
              <a:rPr lang="ko-KR" altLang="en-US" sz="1100" dirty="0"/>
              <a:t>패키지 설치</a:t>
            </a:r>
          </a:p>
          <a:p>
            <a:endParaRPr lang="ko-KR" altLang="en-US" sz="1100" dirty="0"/>
          </a:p>
          <a:p>
            <a:r>
              <a:rPr lang="ko-KR" altLang="en-US" sz="1100" dirty="0"/>
              <a:t>되도록이면  </a:t>
            </a:r>
            <a:r>
              <a:rPr lang="en-US" altLang="ko-KR" sz="1100" dirty="0"/>
              <a:t>apt-get, apt-cache</a:t>
            </a:r>
            <a:r>
              <a:rPr lang="ko-KR" altLang="en-US" sz="1100" dirty="0"/>
              <a:t>를 사용하도록 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Apt-get</a:t>
            </a:r>
            <a:r>
              <a:rPr lang="ko-KR" altLang="en-US" sz="1100" dirty="0"/>
              <a:t>과 </a:t>
            </a:r>
            <a:r>
              <a:rPr lang="en-US" altLang="ko-KR" sz="1100" dirty="0"/>
              <a:t>apt-cache</a:t>
            </a:r>
            <a:r>
              <a:rPr lang="ko-KR" altLang="en-US" sz="1100" dirty="0"/>
              <a:t>를 완벽하게 통합한 툴은 아니라고 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* update</a:t>
            </a:r>
            <a:r>
              <a:rPr lang="ko-KR" altLang="en-US" sz="1100" dirty="0"/>
              <a:t>와 </a:t>
            </a:r>
            <a:r>
              <a:rPr lang="en-US" altLang="ko-KR" sz="1100" dirty="0"/>
              <a:t>upgrade</a:t>
            </a:r>
            <a:r>
              <a:rPr lang="ko-KR" altLang="en-US" sz="1100" dirty="0"/>
              <a:t>의 차이</a:t>
            </a:r>
          </a:p>
          <a:p>
            <a:endParaRPr lang="ko-KR" altLang="en-US" sz="1100" dirty="0"/>
          </a:p>
          <a:p>
            <a:r>
              <a:rPr lang="en-US" altLang="ko-KR" sz="1100" dirty="0"/>
              <a:t>update</a:t>
            </a:r>
            <a:r>
              <a:rPr lang="ko-KR" altLang="en-US" sz="1100" dirty="0"/>
              <a:t>는 라즈베리파이가 사용가능한 </a:t>
            </a:r>
            <a:r>
              <a:rPr lang="ko-KR" altLang="en-US" sz="1100" b="1" dirty="0">
                <a:solidFill>
                  <a:srgbClr val="FF0000"/>
                </a:solidFill>
              </a:rPr>
              <a:t>패키지의 목록을 업데이트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/>
              <a:t>해주는 명령어이고</a:t>
            </a:r>
            <a:r>
              <a:rPr lang="en-US" altLang="ko-KR" sz="1100" dirty="0"/>
              <a:t>,</a:t>
            </a:r>
          </a:p>
          <a:p>
            <a:endParaRPr lang="en-US" altLang="ko-KR" sz="1100" dirty="0"/>
          </a:p>
          <a:p>
            <a:r>
              <a:rPr lang="en-US" altLang="ko-KR" sz="1100" dirty="0"/>
              <a:t>upgrade</a:t>
            </a:r>
            <a:r>
              <a:rPr lang="ko-KR" altLang="en-US" sz="1100" dirty="0"/>
              <a:t>는 라즈베리파이에 설치된 </a:t>
            </a:r>
            <a:r>
              <a:rPr lang="ko-KR" altLang="en-US" sz="1100" b="1" dirty="0">
                <a:solidFill>
                  <a:srgbClr val="FF0000"/>
                </a:solidFill>
              </a:rPr>
              <a:t>패키지들의 버젼을 최신버젼</a:t>
            </a:r>
            <a:r>
              <a:rPr lang="ko-KR" altLang="en-US" sz="1100" dirty="0"/>
              <a:t>으로 만들어주는 명령어입니다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8258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01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5371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라즈베리파이에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USB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 연결하기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563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256AA4-4819-410E-B2FF-E8160EA2CD33}"/>
              </a:ext>
            </a:extLst>
          </p:cNvPr>
          <p:cNvSpPr/>
          <p:nvPr/>
        </p:nvSpPr>
        <p:spPr>
          <a:xfrm>
            <a:off x="1374877" y="1298936"/>
            <a:ext cx="3985846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라즈베리파이와 아두이노의 연결은 간단합니다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아두이노의 </a:t>
            </a:r>
            <a:r>
              <a:rPr lang="en-US" altLang="ko-KR" sz="1100" dirty="0"/>
              <a:t>usb </a:t>
            </a:r>
            <a:r>
              <a:rPr lang="ko-KR" altLang="en-US" sz="1100" dirty="0"/>
              <a:t>포트를 라즈베리파이에 연결해주면 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usb </a:t>
            </a:r>
            <a:r>
              <a:rPr lang="ko-KR" altLang="en-US" sz="1100" dirty="0"/>
              <a:t>포트 연결이 끝났으면 아두이노 포트를 확인해줍니다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b="1" dirty="0"/>
              <a:t>[Tools] - [board]</a:t>
            </a:r>
            <a:r>
              <a:rPr lang="ko-KR" altLang="en-US" sz="1100" dirty="0"/>
              <a:t>에서 아두이노 보드를 맞춰줍니다</a:t>
            </a:r>
            <a:r>
              <a:rPr lang="en-US" altLang="ko-KR" sz="1100" dirty="0"/>
              <a:t>. </a:t>
            </a:r>
          </a:p>
          <a:p>
            <a:endParaRPr lang="en-US" altLang="ko-KR" sz="1100" dirty="0"/>
          </a:p>
          <a:p>
            <a:r>
              <a:rPr lang="en-US" altLang="ko-KR" sz="1100" b="1" dirty="0"/>
              <a:t>[Tools] - [Serial Port] - [/dev/ttyACM0]</a:t>
            </a:r>
            <a:r>
              <a:rPr lang="ko-KR" altLang="en-US" sz="1100" dirty="0"/>
              <a:t>을 선택해줍니다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보드</a:t>
            </a:r>
            <a:r>
              <a:rPr lang="en-US" altLang="ko-KR" sz="1100" dirty="0"/>
              <a:t>, </a:t>
            </a:r>
            <a:r>
              <a:rPr lang="ko-KR" altLang="en-US" sz="1100" dirty="0"/>
              <a:t>포트 설정이 끝났으면 이후 과정은 동일합니다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코드를 작성한 후</a:t>
            </a:r>
            <a:r>
              <a:rPr lang="en-US" altLang="ko-KR" sz="1100" dirty="0"/>
              <a:t>, </a:t>
            </a:r>
            <a:r>
              <a:rPr lang="ko-KR" altLang="en-US" sz="1100" dirty="0"/>
              <a:t>업로드를 해줍니다</a:t>
            </a:r>
            <a:r>
              <a:rPr lang="en-US" altLang="ko-KR" sz="11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C21C1F-6FA0-4B0F-8801-458CE3D19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38" t="2356" r="2778" b="2677"/>
          <a:stretch/>
        </p:blipFill>
        <p:spPr>
          <a:xfrm>
            <a:off x="6239435" y="1298936"/>
            <a:ext cx="4446494" cy="51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316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02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5371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라즈베리파이에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USB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 연결하기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93AD7E-7C09-47A7-B448-03FA27AA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3183"/>
            <a:ext cx="4902832" cy="5434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D12529-4895-485D-8690-0348C32843E0}"/>
              </a:ext>
            </a:extLst>
          </p:cNvPr>
          <p:cNvSpPr/>
          <p:nvPr/>
        </p:nvSpPr>
        <p:spPr>
          <a:xfrm>
            <a:off x="1374877" y="1286550"/>
            <a:ext cx="508454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라즈베리파이에서 아두이노 </a:t>
            </a:r>
            <a:r>
              <a:rPr lang="en-US" altLang="ko-KR" sz="1200" dirty="0"/>
              <a:t>8</a:t>
            </a:r>
            <a:r>
              <a:rPr lang="ko-KR" altLang="en-US" sz="1200" dirty="0"/>
              <a:t>번 핀을 이용해 </a:t>
            </a:r>
            <a:r>
              <a:rPr lang="en-US" altLang="ko-KR" sz="1200" dirty="0"/>
              <a:t>LED</a:t>
            </a:r>
            <a:r>
              <a:rPr lang="ko-KR" altLang="en-US" sz="1200" dirty="0"/>
              <a:t>를 점등해 보겠습니다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​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int led = 8;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void setup() {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pinMode(led, OUTPUT);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}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void loop() {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digitalWrite(led, HIGH);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delay(1000);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digitalWrite(led, LOW);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delay(1000);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}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위의 코드를 작성 후 업로드 해줍니다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저항은 </a:t>
            </a:r>
            <a:r>
              <a:rPr lang="en-US" altLang="ko-KR" sz="1200" dirty="0"/>
              <a:t>2200</a:t>
            </a:r>
            <a:r>
              <a:rPr lang="ko-KR" altLang="en-US" sz="1200" dirty="0"/>
              <a:t>옴 저항을 사용합니다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49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2EB658-FE0E-4095-808D-E2BE9888A0B0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0CF6B49-239F-4849-9E1F-A16D77F935EA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474A0-14B0-4A14-9168-245A52D436D3}"/>
              </a:ext>
            </a:extLst>
          </p:cNvPr>
          <p:cNvSpPr txBox="1"/>
          <p:nvPr/>
        </p:nvSpPr>
        <p:spPr>
          <a:xfrm>
            <a:off x="326910" y="189853"/>
            <a:ext cx="9316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02</a:t>
            </a:r>
            <a:endParaRPr lang="ko-KR" altLang="en-US" sz="4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4D9FB-4EA2-4311-ADD0-F2AB8858DF86}"/>
              </a:ext>
            </a:extLst>
          </p:cNvPr>
          <p:cNvSpPr txBox="1"/>
          <p:nvPr/>
        </p:nvSpPr>
        <p:spPr>
          <a:xfrm>
            <a:off x="1360102" y="123805"/>
            <a:ext cx="2451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점등 실험영상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55840-14B8-4331-BAD0-441A633EA78A}"/>
              </a:ext>
            </a:extLst>
          </p:cNvPr>
          <p:cNvSpPr txBox="1"/>
          <p:nvPr/>
        </p:nvSpPr>
        <p:spPr>
          <a:xfrm>
            <a:off x="1374879" y="503135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점등</a:t>
            </a:r>
          </a:p>
        </p:txBody>
      </p:sp>
      <p:pic>
        <p:nvPicPr>
          <p:cNvPr id="15" name="KakaoTalk_20211220_125044614">
            <a:hlinkClick r:id="" action="ppaction://media"/>
            <a:extLst>
              <a:ext uri="{FF2B5EF4-FFF2-40B4-BE49-F238E27FC236}">
                <a16:creationId xmlns:a16="http://schemas.microsoft.com/office/drawing/2014/main" id="{BFB3466C-C491-443C-B1F2-EE0BD13BC5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339503" y="-992604"/>
            <a:ext cx="5512994" cy="97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0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8248BF-7F66-4238-B4CD-0477013A7B7E}"/>
              </a:ext>
            </a:extLst>
          </p:cNvPr>
          <p:cNvSpPr/>
          <p:nvPr/>
        </p:nvSpPr>
        <p:spPr>
          <a:xfrm>
            <a:off x="0" y="2"/>
            <a:ext cx="12192000" cy="974683"/>
          </a:xfrm>
          <a:prstGeom prst="rect">
            <a:avLst/>
          </a:prstGeom>
          <a:gradFill flip="none" rotWithShape="1">
            <a:gsLst>
              <a:gs pos="0">
                <a:srgbClr val="E80E6F"/>
              </a:gs>
              <a:gs pos="37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F6F448-20B0-4CF2-8560-A6FEC382C69B}"/>
              </a:ext>
            </a:extLst>
          </p:cNvPr>
          <p:cNvSpPr/>
          <p:nvPr/>
        </p:nvSpPr>
        <p:spPr>
          <a:xfrm>
            <a:off x="183253" y="0"/>
            <a:ext cx="1113183" cy="1113183"/>
          </a:xfrm>
          <a:prstGeom prst="ellipse">
            <a:avLst/>
          </a:prstGeom>
          <a:gradFill flip="none" rotWithShape="1">
            <a:gsLst>
              <a:gs pos="0">
                <a:srgbClr val="E80E6F">
                  <a:alpha val="82000"/>
                </a:srgbClr>
              </a:gs>
              <a:gs pos="54000">
                <a:srgbClr val="EE353D"/>
              </a:gs>
              <a:gs pos="100000">
                <a:srgbClr val="F45C0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00142-5E3C-410A-96F1-E0EF4C486A3C}"/>
              </a:ext>
            </a:extLst>
          </p:cNvPr>
          <p:cNvSpPr txBox="1"/>
          <p:nvPr/>
        </p:nvSpPr>
        <p:spPr>
          <a:xfrm>
            <a:off x="326910" y="189853"/>
            <a:ext cx="9428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sz="4500" dirty="0"/>
              <a:t>03</a:t>
            </a:r>
            <a:endParaRPr lang="ko-KR" altLang="en-US" sz="4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1D38E-5767-40F5-A5D5-CC19EAC1CC04}"/>
              </a:ext>
            </a:extLst>
          </p:cNvPr>
          <p:cNvSpPr txBox="1"/>
          <p:nvPr/>
        </p:nvSpPr>
        <p:spPr>
          <a:xfrm>
            <a:off x="1360104" y="123805"/>
            <a:ext cx="5371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라즈베리파이에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USB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 연결하기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2DC81-CFB9-4FDE-B8C9-6B585377F958}"/>
              </a:ext>
            </a:extLst>
          </p:cNvPr>
          <p:cNvSpPr txBox="1"/>
          <p:nvPr/>
        </p:nvSpPr>
        <p:spPr>
          <a:xfrm>
            <a:off x="1374877" y="503137"/>
            <a:ext cx="288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93AD7E-7C09-47A7-B448-03FA27AA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7" y="1113183"/>
            <a:ext cx="4902832" cy="543485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FC3602-ABEC-49B3-AA8C-D6352A021B63}"/>
              </a:ext>
            </a:extLst>
          </p:cNvPr>
          <p:cNvSpPr/>
          <p:nvPr/>
        </p:nvSpPr>
        <p:spPr>
          <a:xfrm>
            <a:off x="6580515" y="1113183"/>
            <a:ext cx="292207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이번엔 </a:t>
            </a:r>
            <a:r>
              <a:rPr lang="en-US" altLang="ko-KR" sz="1200" dirty="0"/>
              <a:t>PWM </a:t>
            </a:r>
            <a:r>
              <a:rPr lang="ko-KR" altLang="en-US" sz="1200" dirty="0"/>
              <a:t>제어를 해보겠습니다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int led = 8;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int val = 0;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void setup() {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Serial.begin(15200);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Serial.println("input 0~255");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pinMode(led, OUTPUT);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}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void loop() {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if (Serial.available()) {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val = Serial.parseInt();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Serial.println(val);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analogWrite(led, val);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}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delay(3000);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18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</TotalTime>
  <Words>1780</Words>
  <Application>Microsoft Office PowerPoint</Application>
  <PresentationFormat>와이드스크린</PresentationFormat>
  <Paragraphs>423</Paragraphs>
  <Slides>24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</vt:lpstr>
      <vt:lpstr>배달의민족 도현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guswh2150@daum.net</dc:creator>
  <cp:lastModifiedBy>서 연</cp:lastModifiedBy>
  <cp:revision>72</cp:revision>
  <dcterms:created xsi:type="dcterms:W3CDTF">2020-06-19T11:33:51Z</dcterms:created>
  <dcterms:modified xsi:type="dcterms:W3CDTF">2021-12-23T07:41:38Z</dcterms:modified>
</cp:coreProperties>
</file>